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291" r:id="rId4"/>
    <p:sldId id="292" r:id="rId5"/>
    <p:sldId id="268" r:id="rId6"/>
    <p:sldId id="259" r:id="rId7"/>
    <p:sldId id="299" r:id="rId8"/>
    <p:sldId id="295" r:id="rId9"/>
    <p:sldId id="296" r:id="rId10"/>
    <p:sldId id="297" r:id="rId11"/>
    <p:sldId id="263" r:id="rId12"/>
    <p:sldId id="298" r:id="rId13"/>
    <p:sldId id="274" r:id="rId14"/>
    <p:sldId id="275" r:id="rId15"/>
    <p:sldId id="303" r:id="rId16"/>
    <p:sldId id="264" r:id="rId17"/>
    <p:sldId id="282" r:id="rId18"/>
    <p:sldId id="280" r:id="rId19"/>
    <p:sldId id="279" r:id="rId20"/>
    <p:sldId id="281" r:id="rId21"/>
    <p:sldId id="283" r:id="rId22"/>
    <p:sldId id="271" r:id="rId23"/>
    <p:sldId id="267" r:id="rId24"/>
    <p:sldId id="301" r:id="rId25"/>
    <p:sldId id="285" r:id="rId26"/>
    <p:sldId id="302" r:id="rId27"/>
    <p:sldId id="258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74"/>
  </p:normalViewPr>
  <p:slideViewPr>
    <p:cSldViewPr>
      <p:cViewPr varScale="1">
        <p:scale>
          <a:sx n="124" d="100"/>
          <a:sy n="124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16834-1F22-4F22-BAAA-34B1A7C3C2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E54A400-A1CD-4339-9969-1F8593DC1E36}">
      <dgm:prSet phldrT="[Text]"/>
      <dgm:spPr/>
      <dgm:t>
        <a:bodyPr/>
        <a:lstStyle/>
        <a:p>
          <a:r>
            <a:rPr lang="en-ZA" dirty="0" err="1" smtClean="0"/>
            <a:t>Cellphilms</a:t>
          </a:r>
          <a:endParaRPr lang="en-ZA" dirty="0"/>
        </a:p>
      </dgm:t>
    </dgm:pt>
    <dgm:pt modelId="{565C9C33-A427-414C-A422-25A3F554C0E7}" type="parTrans" cxnId="{B78D5C84-7FFB-42B5-B14B-D7C96E1F3011}">
      <dgm:prSet/>
      <dgm:spPr/>
      <dgm:t>
        <a:bodyPr/>
        <a:lstStyle/>
        <a:p>
          <a:endParaRPr lang="en-ZA"/>
        </a:p>
      </dgm:t>
    </dgm:pt>
    <dgm:pt modelId="{2289166C-F8D8-4B95-8146-7658C3CE86FF}" type="sibTrans" cxnId="{B78D5C84-7FFB-42B5-B14B-D7C96E1F3011}">
      <dgm:prSet/>
      <dgm:spPr/>
      <dgm:t>
        <a:bodyPr/>
        <a:lstStyle/>
        <a:p>
          <a:endParaRPr lang="en-ZA"/>
        </a:p>
      </dgm:t>
    </dgm:pt>
    <dgm:pt modelId="{14B9FC33-E4B4-4B0B-9B2F-DB848781D10B}">
      <dgm:prSet phldrT="[Text]"/>
      <dgm:spPr/>
      <dgm:t>
        <a:bodyPr/>
        <a:lstStyle/>
        <a:p>
          <a:r>
            <a:rPr lang="en-ZA" dirty="0" smtClean="0"/>
            <a:t>Policy Posters</a:t>
          </a:r>
          <a:endParaRPr lang="en-ZA" dirty="0"/>
        </a:p>
      </dgm:t>
    </dgm:pt>
    <dgm:pt modelId="{E543276F-AA9C-4BC2-9814-D7E8FBB3FFD1}" type="parTrans" cxnId="{3093705A-6326-4B92-8EBF-6E7F89D33B49}">
      <dgm:prSet/>
      <dgm:spPr/>
      <dgm:t>
        <a:bodyPr/>
        <a:lstStyle/>
        <a:p>
          <a:endParaRPr lang="en-ZA"/>
        </a:p>
      </dgm:t>
    </dgm:pt>
    <dgm:pt modelId="{CA4D01E9-38BF-42EC-A1C6-F9DE894C807A}" type="sibTrans" cxnId="{3093705A-6326-4B92-8EBF-6E7F89D33B49}">
      <dgm:prSet/>
      <dgm:spPr/>
      <dgm:t>
        <a:bodyPr/>
        <a:lstStyle/>
        <a:p>
          <a:endParaRPr lang="en-ZA"/>
        </a:p>
      </dgm:t>
    </dgm:pt>
    <dgm:pt modelId="{C7FD6A2A-2102-4A95-B87D-D6BC03B598D5}">
      <dgm:prSet phldrT="[Text]"/>
      <dgm:spPr/>
      <dgm:t>
        <a:bodyPr/>
        <a:lstStyle/>
        <a:p>
          <a:r>
            <a:rPr lang="en-ZA" dirty="0" smtClean="0"/>
            <a:t>Action Briefs</a:t>
          </a:r>
          <a:endParaRPr lang="en-ZA" dirty="0"/>
        </a:p>
      </dgm:t>
    </dgm:pt>
    <dgm:pt modelId="{E0F01075-65E5-4BD5-B43F-C635EED8C5C7}" type="parTrans" cxnId="{5B9A5111-FF78-4C08-8272-6E971D7BE71F}">
      <dgm:prSet/>
      <dgm:spPr/>
      <dgm:t>
        <a:bodyPr/>
        <a:lstStyle/>
        <a:p>
          <a:endParaRPr lang="en-ZA"/>
        </a:p>
      </dgm:t>
    </dgm:pt>
    <dgm:pt modelId="{84211360-B0A1-46A8-89B1-5BCF81701E64}" type="sibTrans" cxnId="{5B9A5111-FF78-4C08-8272-6E971D7BE71F}">
      <dgm:prSet/>
      <dgm:spPr/>
      <dgm:t>
        <a:bodyPr/>
        <a:lstStyle/>
        <a:p>
          <a:endParaRPr lang="en-ZA"/>
        </a:p>
      </dgm:t>
    </dgm:pt>
    <dgm:pt modelId="{A5CE9E74-20ED-4A4F-B6F0-B9EFA90417FE}" type="pres">
      <dgm:prSet presAssocID="{BBA16834-1F22-4F22-BAAA-34B1A7C3C272}" presName="Name0" presStyleCnt="0">
        <dgm:presLayoutVars>
          <dgm:dir/>
          <dgm:resizeHandles val="exact"/>
        </dgm:presLayoutVars>
      </dgm:prSet>
      <dgm:spPr/>
    </dgm:pt>
    <dgm:pt modelId="{2E5D6EF0-78A1-4F83-9ADC-BB712476B3F2}" type="pres">
      <dgm:prSet presAssocID="{2E54A400-A1CD-4339-9969-1F8593DC1E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2AFCB-F225-4DC5-9E88-CDB2CBBC864B}" type="pres">
      <dgm:prSet presAssocID="{2289166C-F8D8-4B95-8146-7658C3CE86F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FA5A60E-9738-44FA-81B4-5771BF78A551}" type="pres">
      <dgm:prSet presAssocID="{2289166C-F8D8-4B95-8146-7658C3CE86F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7E6AF80-F227-4985-8712-24CEDEC42E7D}" type="pres">
      <dgm:prSet presAssocID="{14B9FC33-E4B4-4B0B-9B2F-DB848781D1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42BBC-FBA4-4586-B741-5CDA973C4DB2}" type="pres">
      <dgm:prSet presAssocID="{CA4D01E9-38BF-42EC-A1C6-F9DE894C807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BB6BD2-5604-46DD-AD61-711919E5C835}" type="pres">
      <dgm:prSet presAssocID="{CA4D01E9-38BF-42EC-A1C6-F9DE894C807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A03BA6D-CC13-416D-A548-B480C66384E9}" type="pres">
      <dgm:prSet presAssocID="{C7FD6A2A-2102-4A95-B87D-D6BC03B598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215D26C-D60D-4537-87CA-E22D13DD85B9}" type="presOf" srcId="{2289166C-F8D8-4B95-8146-7658C3CE86FF}" destId="{BFA5A60E-9738-44FA-81B4-5771BF78A551}" srcOrd="1" destOrd="0" presId="urn:microsoft.com/office/officeart/2005/8/layout/process1"/>
    <dgm:cxn modelId="{5B9A5111-FF78-4C08-8272-6E971D7BE71F}" srcId="{BBA16834-1F22-4F22-BAAA-34B1A7C3C272}" destId="{C7FD6A2A-2102-4A95-B87D-D6BC03B598D5}" srcOrd="2" destOrd="0" parTransId="{E0F01075-65E5-4BD5-B43F-C635EED8C5C7}" sibTransId="{84211360-B0A1-46A8-89B1-5BCF81701E64}"/>
    <dgm:cxn modelId="{95D811B4-8CD6-4F6D-B6FF-5F8E45854991}" type="presOf" srcId="{C7FD6A2A-2102-4A95-B87D-D6BC03B598D5}" destId="{FA03BA6D-CC13-416D-A548-B480C66384E9}" srcOrd="0" destOrd="0" presId="urn:microsoft.com/office/officeart/2005/8/layout/process1"/>
    <dgm:cxn modelId="{D30B7E3A-61C2-4E44-82B4-03AB8C6BCEA4}" type="presOf" srcId="{14B9FC33-E4B4-4B0B-9B2F-DB848781D10B}" destId="{B7E6AF80-F227-4985-8712-24CEDEC42E7D}" srcOrd="0" destOrd="0" presId="urn:microsoft.com/office/officeart/2005/8/layout/process1"/>
    <dgm:cxn modelId="{0FF90EC4-B9CB-4E71-BE52-A84316EEA398}" type="presOf" srcId="{2E54A400-A1CD-4339-9969-1F8593DC1E36}" destId="{2E5D6EF0-78A1-4F83-9ADC-BB712476B3F2}" srcOrd="0" destOrd="0" presId="urn:microsoft.com/office/officeart/2005/8/layout/process1"/>
    <dgm:cxn modelId="{B78D5C84-7FFB-42B5-B14B-D7C96E1F3011}" srcId="{BBA16834-1F22-4F22-BAAA-34B1A7C3C272}" destId="{2E54A400-A1CD-4339-9969-1F8593DC1E36}" srcOrd="0" destOrd="0" parTransId="{565C9C33-A427-414C-A422-25A3F554C0E7}" sibTransId="{2289166C-F8D8-4B95-8146-7658C3CE86FF}"/>
    <dgm:cxn modelId="{3093705A-6326-4B92-8EBF-6E7F89D33B49}" srcId="{BBA16834-1F22-4F22-BAAA-34B1A7C3C272}" destId="{14B9FC33-E4B4-4B0B-9B2F-DB848781D10B}" srcOrd="1" destOrd="0" parTransId="{E543276F-AA9C-4BC2-9814-D7E8FBB3FFD1}" sibTransId="{CA4D01E9-38BF-42EC-A1C6-F9DE894C807A}"/>
    <dgm:cxn modelId="{061A67E5-0878-48CE-881B-A1B42A13025B}" type="presOf" srcId="{CA4D01E9-38BF-42EC-A1C6-F9DE894C807A}" destId="{6CBB6BD2-5604-46DD-AD61-711919E5C835}" srcOrd="1" destOrd="0" presId="urn:microsoft.com/office/officeart/2005/8/layout/process1"/>
    <dgm:cxn modelId="{34BAD5F0-B405-42D3-806F-5C9345A6A32A}" type="presOf" srcId="{CA4D01E9-38BF-42EC-A1C6-F9DE894C807A}" destId="{4EB42BBC-FBA4-4586-B741-5CDA973C4DB2}" srcOrd="0" destOrd="0" presId="urn:microsoft.com/office/officeart/2005/8/layout/process1"/>
    <dgm:cxn modelId="{1AEA5676-6820-451B-AC36-6AB2E9912E41}" type="presOf" srcId="{2289166C-F8D8-4B95-8146-7658C3CE86FF}" destId="{2592AFCB-F225-4DC5-9E88-CDB2CBBC864B}" srcOrd="0" destOrd="0" presId="urn:microsoft.com/office/officeart/2005/8/layout/process1"/>
    <dgm:cxn modelId="{890141FE-AAE1-4773-99ED-FF8C8778F339}" type="presOf" srcId="{BBA16834-1F22-4F22-BAAA-34B1A7C3C272}" destId="{A5CE9E74-20ED-4A4F-B6F0-B9EFA90417FE}" srcOrd="0" destOrd="0" presId="urn:microsoft.com/office/officeart/2005/8/layout/process1"/>
    <dgm:cxn modelId="{8980DD2C-C18E-45E8-ABE8-79275AC5CA23}" type="presParOf" srcId="{A5CE9E74-20ED-4A4F-B6F0-B9EFA90417FE}" destId="{2E5D6EF0-78A1-4F83-9ADC-BB712476B3F2}" srcOrd="0" destOrd="0" presId="urn:microsoft.com/office/officeart/2005/8/layout/process1"/>
    <dgm:cxn modelId="{BC73FB8D-F640-451E-9E89-15B30EFC1F8B}" type="presParOf" srcId="{A5CE9E74-20ED-4A4F-B6F0-B9EFA90417FE}" destId="{2592AFCB-F225-4DC5-9E88-CDB2CBBC864B}" srcOrd="1" destOrd="0" presId="urn:microsoft.com/office/officeart/2005/8/layout/process1"/>
    <dgm:cxn modelId="{BEF9F4A8-335D-434C-990E-005F95E0F534}" type="presParOf" srcId="{2592AFCB-F225-4DC5-9E88-CDB2CBBC864B}" destId="{BFA5A60E-9738-44FA-81B4-5771BF78A551}" srcOrd="0" destOrd="0" presId="urn:microsoft.com/office/officeart/2005/8/layout/process1"/>
    <dgm:cxn modelId="{897BFC0D-B36F-424C-A9C8-77134BDE508D}" type="presParOf" srcId="{A5CE9E74-20ED-4A4F-B6F0-B9EFA90417FE}" destId="{B7E6AF80-F227-4985-8712-24CEDEC42E7D}" srcOrd="2" destOrd="0" presId="urn:microsoft.com/office/officeart/2005/8/layout/process1"/>
    <dgm:cxn modelId="{0E4D50AD-7CD2-4F67-A8F7-E6C5039AA83D}" type="presParOf" srcId="{A5CE9E74-20ED-4A4F-B6F0-B9EFA90417FE}" destId="{4EB42BBC-FBA4-4586-B741-5CDA973C4DB2}" srcOrd="3" destOrd="0" presId="urn:microsoft.com/office/officeart/2005/8/layout/process1"/>
    <dgm:cxn modelId="{553221D1-FF24-4AD8-9599-7FDD0839D024}" type="presParOf" srcId="{4EB42BBC-FBA4-4586-B741-5CDA973C4DB2}" destId="{6CBB6BD2-5604-46DD-AD61-711919E5C835}" srcOrd="0" destOrd="0" presId="urn:microsoft.com/office/officeart/2005/8/layout/process1"/>
    <dgm:cxn modelId="{1A03CFE7-AEB3-45C2-819E-3C9FA5ABD3D2}" type="presParOf" srcId="{A5CE9E74-20ED-4A4F-B6F0-B9EFA90417FE}" destId="{FA03BA6D-CC13-416D-A548-B480C66384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CB736-31DD-4516-9DE8-BA316D2E554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48ECDD2-C679-4787-A6B5-CCF4AF428DC0}">
      <dgm:prSet phldrT="[Text]"/>
      <dgm:spPr/>
      <dgm:t>
        <a:bodyPr/>
        <a:lstStyle/>
        <a:p>
          <a:r>
            <a:rPr lang="en-ZA" dirty="0" smtClean="0"/>
            <a:t>1</a:t>
          </a:r>
          <a:endParaRPr lang="en-ZA" dirty="0"/>
        </a:p>
      </dgm:t>
    </dgm:pt>
    <dgm:pt modelId="{608DC08F-A2DD-44D0-9FC3-D660F4E4BD14}" type="parTrans" cxnId="{23291C26-EC88-45C5-9EB9-9989FD23489E}">
      <dgm:prSet/>
      <dgm:spPr/>
      <dgm:t>
        <a:bodyPr/>
        <a:lstStyle/>
        <a:p>
          <a:endParaRPr lang="en-ZA"/>
        </a:p>
      </dgm:t>
    </dgm:pt>
    <dgm:pt modelId="{AB197F1F-5E39-4712-8E2A-4E74E417AABB}" type="sibTrans" cxnId="{23291C26-EC88-45C5-9EB9-9989FD23489E}">
      <dgm:prSet/>
      <dgm:spPr/>
      <dgm:t>
        <a:bodyPr/>
        <a:lstStyle/>
        <a:p>
          <a:endParaRPr lang="en-ZA"/>
        </a:p>
      </dgm:t>
    </dgm:pt>
    <dgm:pt modelId="{B4569848-2F03-4917-B7C3-F7F62022C48C}">
      <dgm:prSet phldrT="[Text]"/>
      <dgm:spPr/>
      <dgm:t>
        <a:bodyPr/>
        <a:lstStyle/>
        <a:p>
          <a:r>
            <a:rPr lang="en-ZA" b="1" dirty="0" smtClean="0"/>
            <a:t>DVC Research</a:t>
          </a:r>
          <a:endParaRPr lang="en-ZA" dirty="0"/>
        </a:p>
      </dgm:t>
    </dgm:pt>
    <dgm:pt modelId="{298BFBBF-8809-429E-BECB-26E4607352B7}" type="parTrans" cxnId="{D589A71A-5B8A-4C0A-A885-C8A1FA56302A}">
      <dgm:prSet/>
      <dgm:spPr/>
      <dgm:t>
        <a:bodyPr/>
        <a:lstStyle/>
        <a:p>
          <a:endParaRPr lang="en-ZA"/>
        </a:p>
      </dgm:t>
    </dgm:pt>
    <dgm:pt modelId="{F3CDF118-E3FC-4188-AB94-56B241EF787B}" type="sibTrans" cxnId="{D589A71A-5B8A-4C0A-A885-C8A1FA56302A}">
      <dgm:prSet/>
      <dgm:spPr/>
      <dgm:t>
        <a:bodyPr/>
        <a:lstStyle/>
        <a:p>
          <a:endParaRPr lang="en-ZA"/>
        </a:p>
      </dgm:t>
    </dgm:pt>
    <dgm:pt modelId="{2CD9BC1C-9D77-4B98-AE24-10B6F8E3FA8F}">
      <dgm:prSet phldrT="[Text]"/>
      <dgm:spPr/>
      <dgm:t>
        <a:bodyPr/>
        <a:lstStyle/>
        <a:p>
          <a:r>
            <a:rPr lang="en-ZA" dirty="0" smtClean="0"/>
            <a:t>2</a:t>
          </a:r>
          <a:endParaRPr lang="en-ZA" dirty="0"/>
        </a:p>
      </dgm:t>
    </dgm:pt>
    <dgm:pt modelId="{DA507AC5-6AD5-4FA6-BF9B-DB1F470402E8}" type="parTrans" cxnId="{06F96A55-9903-4985-85D7-376FEFF687D5}">
      <dgm:prSet/>
      <dgm:spPr/>
      <dgm:t>
        <a:bodyPr/>
        <a:lstStyle/>
        <a:p>
          <a:endParaRPr lang="en-ZA"/>
        </a:p>
      </dgm:t>
    </dgm:pt>
    <dgm:pt modelId="{ABAEF5F4-387F-46EB-BB29-067B773D0512}" type="sibTrans" cxnId="{06F96A55-9903-4985-85D7-376FEFF687D5}">
      <dgm:prSet/>
      <dgm:spPr/>
      <dgm:t>
        <a:bodyPr/>
        <a:lstStyle/>
        <a:p>
          <a:endParaRPr lang="en-ZA"/>
        </a:p>
      </dgm:t>
    </dgm:pt>
    <dgm:pt modelId="{B922B08E-4601-4E0E-B447-45E535DF968C}">
      <dgm:prSet phldrT="[Text]"/>
      <dgm:spPr/>
      <dgm:t>
        <a:bodyPr/>
        <a:lstStyle/>
        <a:p>
          <a:r>
            <a:rPr lang="en-ZA" b="1" dirty="0" smtClean="0"/>
            <a:t>Director Centre for the Advancement of non-  </a:t>
          </a:r>
          <a:endParaRPr lang="en-ZA" dirty="0"/>
        </a:p>
      </dgm:t>
    </dgm:pt>
    <dgm:pt modelId="{21AC13BA-FBE9-42C2-9EE6-FDEFD24193BD}" type="parTrans" cxnId="{F2FE7486-D82E-4C79-9A84-8E041215B4E6}">
      <dgm:prSet/>
      <dgm:spPr/>
      <dgm:t>
        <a:bodyPr/>
        <a:lstStyle/>
        <a:p>
          <a:endParaRPr lang="en-ZA"/>
        </a:p>
      </dgm:t>
    </dgm:pt>
    <dgm:pt modelId="{1279C34E-9754-4C0B-832F-CF9EE8C98B6D}" type="sibTrans" cxnId="{F2FE7486-D82E-4C79-9A84-8E041215B4E6}">
      <dgm:prSet/>
      <dgm:spPr/>
      <dgm:t>
        <a:bodyPr/>
        <a:lstStyle/>
        <a:p>
          <a:endParaRPr lang="en-ZA"/>
        </a:p>
      </dgm:t>
    </dgm:pt>
    <dgm:pt modelId="{C39EF2B2-0F6A-440F-90E4-AB6208A36A5C}">
      <dgm:prSet phldrT="[Text]"/>
      <dgm:spPr/>
      <dgm:t>
        <a:bodyPr/>
        <a:lstStyle/>
        <a:p>
          <a:r>
            <a:rPr lang="en-ZA" b="1" dirty="0" smtClean="0"/>
            <a:t>Director Institutional Planning, </a:t>
          </a:r>
          <a:endParaRPr lang="en-ZA" dirty="0"/>
        </a:p>
      </dgm:t>
    </dgm:pt>
    <dgm:pt modelId="{92B406F2-EE38-4FC8-8142-DCFC50499C8F}" type="parTrans" cxnId="{EAE2F603-B84D-4DD4-8F05-2CD65C4FB11E}">
      <dgm:prSet/>
      <dgm:spPr/>
      <dgm:t>
        <a:bodyPr/>
        <a:lstStyle/>
        <a:p>
          <a:endParaRPr lang="en-ZA"/>
        </a:p>
      </dgm:t>
    </dgm:pt>
    <dgm:pt modelId="{3E804766-14B5-4491-8AC1-6DEB72FEDA3A}" type="sibTrans" cxnId="{EAE2F603-B84D-4DD4-8F05-2CD65C4FB11E}">
      <dgm:prSet/>
      <dgm:spPr/>
      <dgm:t>
        <a:bodyPr/>
        <a:lstStyle/>
        <a:p>
          <a:endParaRPr lang="en-ZA"/>
        </a:p>
      </dgm:t>
    </dgm:pt>
    <dgm:pt modelId="{85EA955C-F814-4B93-8156-81134226299F}">
      <dgm:prSet/>
      <dgm:spPr/>
      <dgm:t>
        <a:bodyPr/>
        <a:lstStyle/>
        <a:p>
          <a:endParaRPr lang="en-ZA" dirty="0"/>
        </a:p>
      </dgm:t>
    </dgm:pt>
    <dgm:pt modelId="{2201A1E2-A7F2-4517-8B51-D3DFB0057190}" type="parTrans" cxnId="{A474E8B2-A29C-49C3-A637-384132A84E85}">
      <dgm:prSet/>
      <dgm:spPr/>
      <dgm:t>
        <a:bodyPr/>
        <a:lstStyle/>
        <a:p>
          <a:endParaRPr lang="en-ZA"/>
        </a:p>
      </dgm:t>
    </dgm:pt>
    <dgm:pt modelId="{5CCB3365-D58B-49A8-A389-7A2B058F3A8C}" type="sibTrans" cxnId="{A474E8B2-A29C-49C3-A637-384132A84E85}">
      <dgm:prSet/>
      <dgm:spPr/>
      <dgm:t>
        <a:bodyPr/>
        <a:lstStyle/>
        <a:p>
          <a:endParaRPr lang="en-ZA"/>
        </a:p>
      </dgm:t>
    </dgm:pt>
    <dgm:pt modelId="{429AE30D-0B79-4625-9040-3B2494FCE30C}">
      <dgm:prSet/>
      <dgm:spPr/>
      <dgm:t>
        <a:bodyPr/>
        <a:lstStyle/>
        <a:p>
          <a:endParaRPr lang="en-ZA" dirty="0"/>
        </a:p>
      </dgm:t>
    </dgm:pt>
    <dgm:pt modelId="{8954209F-AB51-4E68-A245-608F3ECA3E75}" type="parTrans" cxnId="{ADFD5B52-68A4-4850-A93E-7922432BC05E}">
      <dgm:prSet/>
      <dgm:spPr/>
      <dgm:t>
        <a:bodyPr/>
        <a:lstStyle/>
        <a:p>
          <a:endParaRPr lang="en-ZA"/>
        </a:p>
      </dgm:t>
    </dgm:pt>
    <dgm:pt modelId="{1994AA13-8B23-436B-93AC-B5B7608D2A33}" type="sibTrans" cxnId="{ADFD5B52-68A4-4850-A93E-7922432BC05E}">
      <dgm:prSet/>
      <dgm:spPr/>
      <dgm:t>
        <a:bodyPr/>
        <a:lstStyle/>
        <a:p>
          <a:endParaRPr lang="en-ZA"/>
        </a:p>
      </dgm:t>
    </dgm:pt>
    <dgm:pt modelId="{693F3F5F-7024-4212-B3DA-95CCFEEC20B2}">
      <dgm:prSet/>
      <dgm:spPr/>
      <dgm:t>
        <a:bodyPr/>
        <a:lstStyle/>
        <a:p>
          <a:r>
            <a:rPr lang="en-ZA" dirty="0" smtClean="0"/>
            <a:t>4</a:t>
          </a:r>
          <a:endParaRPr lang="en-ZA" dirty="0"/>
        </a:p>
      </dgm:t>
    </dgm:pt>
    <dgm:pt modelId="{ADE7EBEA-6A7B-450B-8DA7-203C583318DB}" type="parTrans" cxnId="{0D3F423F-AD25-46FF-A42A-BFE5B75C4463}">
      <dgm:prSet/>
      <dgm:spPr/>
      <dgm:t>
        <a:bodyPr/>
        <a:lstStyle/>
        <a:p>
          <a:endParaRPr lang="en-ZA"/>
        </a:p>
      </dgm:t>
    </dgm:pt>
    <dgm:pt modelId="{45AF6D14-5AE5-4740-BCF0-FAB2C2212496}" type="sibTrans" cxnId="{0D3F423F-AD25-46FF-A42A-BFE5B75C4463}">
      <dgm:prSet/>
      <dgm:spPr/>
      <dgm:t>
        <a:bodyPr/>
        <a:lstStyle/>
        <a:p>
          <a:endParaRPr lang="en-ZA"/>
        </a:p>
      </dgm:t>
    </dgm:pt>
    <dgm:pt modelId="{2F5BBFF6-2C86-4C51-A130-761442C3979A}">
      <dgm:prSet/>
      <dgm:spPr/>
      <dgm:t>
        <a:bodyPr/>
        <a:lstStyle/>
        <a:p>
          <a:endParaRPr lang="en-ZA"/>
        </a:p>
      </dgm:t>
    </dgm:pt>
    <dgm:pt modelId="{90F93D29-AD3F-48F2-B806-FB31CBE90DA5}" type="parTrans" cxnId="{5EEF6E3C-1DB1-444C-ADE4-A0A19F8DCAD2}">
      <dgm:prSet/>
      <dgm:spPr/>
      <dgm:t>
        <a:bodyPr/>
        <a:lstStyle/>
        <a:p>
          <a:endParaRPr lang="en-ZA"/>
        </a:p>
      </dgm:t>
    </dgm:pt>
    <dgm:pt modelId="{94B05F68-AEE0-4029-BAAC-A01F37C5F320}" type="sibTrans" cxnId="{5EEF6E3C-1DB1-444C-ADE4-A0A19F8DCAD2}">
      <dgm:prSet/>
      <dgm:spPr/>
      <dgm:t>
        <a:bodyPr/>
        <a:lstStyle/>
        <a:p>
          <a:endParaRPr lang="en-ZA"/>
        </a:p>
      </dgm:t>
    </dgm:pt>
    <dgm:pt modelId="{F4BFFB4D-0385-4EA3-8335-5A6BE1C71408}">
      <dgm:prSet/>
      <dgm:spPr/>
      <dgm:t>
        <a:bodyPr/>
        <a:lstStyle/>
        <a:p>
          <a:r>
            <a:rPr lang="en-ZA" b="1" smtClean="0"/>
            <a:t>&amp; Engagement</a:t>
          </a:r>
          <a:endParaRPr lang="en-ZA" dirty="0"/>
        </a:p>
      </dgm:t>
    </dgm:pt>
    <dgm:pt modelId="{4D10476E-3AF0-458C-8F63-F7DD6A282147}" type="parTrans" cxnId="{1EA378F1-AC35-4F8B-938F-31A36299A7A2}">
      <dgm:prSet/>
      <dgm:spPr/>
      <dgm:t>
        <a:bodyPr/>
        <a:lstStyle/>
        <a:p>
          <a:endParaRPr lang="en-ZA"/>
        </a:p>
      </dgm:t>
    </dgm:pt>
    <dgm:pt modelId="{1235C5E6-7228-4C98-AE04-D16F13E9F70D}" type="sibTrans" cxnId="{1EA378F1-AC35-4F8B-938F-31A36299A7A2}">
      <dgm:prSet/>
      <dgm:spPr/>
      <dgm:t>
        <a:bodyPr/>
        <a:lstStyle/>
        <a:p>
          <a:endParaRPr lang="en-ZA"/>
        </a:p>
      </dgm:t>
    </dgm:pt>
    <dgm:pt modelId="{BBA0BD30-3C6F-4F38-93B2-41C94DF26C6B}">
      <dgm:prSet/>
      <dgm:spPr/>
      <dgm:t>
        <a:bodyPr/>
        <a:lstStyle/>
        <a:p>
          <a:r>
            <a:rPr lang="en-ZA" b="1" dirty="0" smtClean="0"/>
            <a:t>Dean Education</a:t>
          </a:r>
        </a:p>
      </dgm:t>
    </dgm:pt>
    <dgm:pt modelId="{804C4372-1677-4423-A196-DC9844CD3102}" type="parTrans" cxnId="{5E80219A-DE5E-4920-BA44-E42FD9909FB5}">
      <dgm:prSet/>
      <dgm:spPr/>
      <dgm:t>
        <a:bodyPr/>
        <a:lstStyle/>
        <a:p>
          <a:endParaRPr lang="en-ZA"/>
        </a:p>
      </dgm:t>
    </dgm:pt>
    <dgm:pt modelId="{567183E1-9A61-4A28-AF52-196C25F8AB26}" type="sibTrans" cxnId="{5E80219A-DE5E-4920-BA44-E42FD9909FB5}">
      <dgm:prSet/>
      <dgm:spPr/>
      <dgm:t>
        <a:bodyPr/>
        <a:lstStyle/>
        <a:p>
          <a:endParaRPr lang="en-ZA"/>
        </a:p>
      </dgm:t>
    </dgm:pt>
    <dgm:pt modelId="{D8CAB589-E93D-4250-9BA3-D29BB85BC5D5}">
      <dgm:prSet/>
      <dgm:spPr/>
      <dgm:t>
        <a:bodyPr/>
        <a:lstStyle/>
        <a:p>
          <a:r>
            <a:rPr lang="en-ZA" b="1" dirty="0" smtClean="0"/>
            <a:t>racialism and Democracy </a:t>
          </a:r>
          <a:endParaRPr lang="en-ZA" b="1" dirty="0"/>
        </a:p>
      </dgm:t>
    </dgm:pt>
    <dgm:pt modelId="{C8CE5A3C-E8C6-4E7B-A24B-B89EB1A5A1FD}" type="parTrans" cxnId="{E40E3CC4-992A-4AFA-BA3E-323034B6BB6A}">
      <dgm:prSet/>
      <dgm:spPr/>
      <dgm:t>
        <a:bodyPr/>
        <a:lstStyle/>
        <a:p>
          <a:endParaRPr lang="en-ZA"/>
        </a:p>
      </dgm:t>
    </dgm:pt>
    <dgm:pt modelId="{E97749F5-22B4-4656-9156-0C088AF3A9F9}" type="sibTrans" cxnId="{E40E3CC4-992A-4AFA-BA3E-323034B6BB6A}">
      <dgm:prSet/>
      <dgm:spPr/>
      <dgm:t>
        <a:bodyPr/>
        <a:lstStyle/>
        <a:p>
          <a:endParaRPr lang="en-ZA"/>
        </a:p>
      </dgm:t>
    </dgm:pt>
    <dgm:pt modelId="{AD63EECE-57A0-4122-9144-AC001CB30E44}">
      <dgm:prSet/>
      <dgm:spPr/>
      <dgm:t>
        <a:bodyPr/>
        <a:lstStyle/>
        <a:p>
          <a:r>
            <a:rPr lang="en-ZA" b="1" dirty="0" smtClean="0"/>
            <a:t>Director Transformation Monitoring and Evaluation</a:t>
          </a:r>
          <a:endParaRPr lang="en-ZA" b="1" dirty="0"/>
        </a:p>
      </dgm:t>
    </dgm:pt>
    <dgm:pt modelId="{D65EE188-3724-406F-A2B8-D6F1C315B975}" type="parTrans" cxnId="{35FD7187-630F-4B54-A899-B38E6723D67F}">
      <dgm:prSet/>
      <dgm:spPr/>
      <dgm:t>
        <a:bodyPr/>
        <a:lstStyle/>
        <a:p>
          <a:endParaRPr lang="en-ZA"/>
        </a:p>
      </dgm:t>
    </dgm:pt>
    <dgm:pt modelId="{E5501A7C-3D0A-47E0-9F19-9BD4C6B2E785}" type="sibTrans" cxnId="{35FD7187-630F-4B54-A899-B38E6723D67F}">
      <dgm:prSet/>
      <dgm:spPr/>
      <dgm:t>
        <a:bodyPr/>
        <a:lstStyle/>
        <a:p>
          <a:endParaRPr lang="en-ZA"/>
        </a:p>
      </dgm:t>
    </dgm:pt>
    <dgm:pt modelId="{33F5ED2B-8C90-423D-86B8-F8202202DDFA}">
      <dgm:prSet phldrT="[Text]"/>
      <dgm:spPr/>
      <dgm:t>
        <a:bodyPr/>
        <a:lstStyle/>
        <a:p>
          <a:r>
            <a:rPr lang="en-ZA" dirty="0" smtClean="0"/>
            <a:t>5           6 …..</a:t>
          </a:r>
          <a:endParaRPr lang="en-ZA" dirty="0"/>
        </a:p>
      </dgm:t>
    </dgm:pt>
    <dgm:pt modelId="{E0BA170C-F793-47EC-B6C0-EA6DB9FF9136}" type="parTrans" cxnId="{120A3457-64E0-4D85-88A5-CCEEF09D5C6E}">
      <dgm:prSet/>
      <dgm:spPr/>
      <dgm:t>
        <a:bodyPr/>
        <a:lstStyle/>
        <a:p>
          <a:endParaRPr lang="en-ZA"/>
        </a:p>
      </dgm:t>
    </dgm:pt>
    <dgm:pt modelId="{E3E00559-FF28-4F02-B4FE-51F519C21063}" type="sibTrans" cxnId="{120A3457-64E0-4D85-88A5-CCEEF09D5C6E}">
      <dgm:prSet/>
      <dgm:spPr/>
      <dgm:t>
        <a:bodyPr/>
        <a:lstStyle/>
        <a:p>
          <a:endParaRPr lang="en-ZA"/>
        </a:p>
      </dgm:t>
    </dgm:pt>
    <dgm:pt modelId="{29F82D99-A5EA-4D2A-B5E9-196341E3742C}">
      <dgm:prSet/>
      <dgm:spPr/>
      <dgm:t>
        <a:bodyPr/>
        <a:lstStyle/>
        <a:p>
          <a:endParaRPr lang="en-ZA"/>
        </a:p>
      </dgm:t>
    </dgm:pt>
    <dgm:pt modelId="{639FD436-23F7-4F41-B813-8F81DFDA9192}" type="parTrans" cxnId="{13084602-C35F-43A1-B91D-65D790351581}">
      <dgm:prSet/>
      <dgm:spPr/>
      <dgm:t>
        <a:bodyPr/>
        <a:lstStyle/>
        <a:p>
          <a:endParaRPr lang="en-ZA"/>
        </a:p>
      </dgm:t>
    </dgm:pt>
    <dgm:pt modelId="{7E3DB456-7590-4378-9CE9-795CE3DFD5CD}" type="sibTrans" cxnId="{13084602-C35F-43A1-B91D-65D790351581}">
      <dgm:prSet/>
      <dgm:spPr/>
      <dgm:t>
        <a:bodyPr/>
        <a:lstStyle/>
        <a:p>
          <a:endParaRPr lang="en-ZA"/>
        </a:p>
      </dgm:t>
    </dgm:pt>
    <dgm:pt modelId="{328F8C04-1B06-4799-B7DD-F230740D54F5}">
      <dgm:prSet/>
      <dgm:spPr/>
      <dgm:t>
        <a:bodyPr/>
        <a:lstStyle/>
        <a:p>
          <a:endParaRPr lang="en-ZA"/>
        </a:p>
      </dgm:t>
    </dgm:pt>
    <dgm:pt modelId="{0278FD12-9794-4EA7-BBCE-4543C524968A}" type="parTrans" cxnId="{F0A31B9E-5443-4AB7-B92A-682A5B036E69}">
      <dgm:prSet/>
      <dgm:spPr/>
      <dgm:t>
        <a:bodyPr/>
        <a:lstStyle/>
        <a:p>
          <a:endParaRPr lang="en-ZA"/>
        </a:p>
      </dgm:t>
    </dgm:pt>
    <dgm:pt modelId="{30446D13-F184-452F-820B-1BAE647BF1DC}" type="sibTrans" cxnId="{F0A31B9E-5443-4AB7-B92A-682A5B036E69}">
      <dgm:prSet/>
      <dgm:spPr/>
      <dgm:t>
        <a:bodyPr/>
        <a:lstStyle/>
        <a:p>
          <a:endParaRPr lang="en-ZA"/>
        </a:p>
      </dgm:t>
    </dgm:pt>
    <dgm:pt modelId="{50CAB055-200B-4CF9-8C28-F9D71E017DD9}">
      <dgm:prSet/>
      <dgm:spPr/>
      <dgm:t>
        <a:bodyPr/>
        <a:lstStyle/>
        <a:p>
          <a:endParaRPr lang="en-ZA"/>
        </a:p>
      </dgm:t>
    </dgm:pt>
    <dgm:pt modelId="{202B9485-0135-4E26-BD10-4A7E899055B8}" type="parTrans" cxnId="{A7EF4A7E-1384-4DC6-ACE8-8B9ECC14DE5B}">
      <dgm:prSet/>
      <dgm:spPr/>
      <dgm:t>
        <a:bodyPr/>
        <a:lstStyle/>
        <a:p>
          <a:endParaRPr lang="en-ZA"/>
        </a:p>
      </dgm:t>
    </dgm:pt>
    <dgm:pt modelId="{AD08254D-3D52-4C80-86A5-F66F4E369EF7}" type="sibTrans" cxnId="{A7EF4A7E-1384-4DC6-ACE8-8B9ECC14DE5B}">
      <dgm:prSet/>
      <dgm:spPr/>
      <dgm:t>
        <a:bodyPr/>
        <a:lstStyle/>
        <a:p>
          <a:endParaRPr lang="en-ZA"/>
        </a:p>
      </dgm:t>
    </dgm:pt>
    <dgm:pt modelId="{D5D4A920-D693-4BCC-8579-0DC19616080F}">
      <dgm:prSet phldrT="[Text]" custLinFactNeighborX="427" custLinFactNeighborY="-14968"/>
      <dgm:spPr/>
      <dgm:t>
        <a:bodyPr/>
        <a:lstStyle/>
        <a:p>
          <a:endParaRPr lang="en-ZA"/>
        </a:p>
      </dgm:t>
    </dgm:pt>
    <dgm:pt modelId="{E005B77D-0E01-4603-8D4B-A040C5B6640D}" type="parTrans" cxnId="{A6CAC238-5AAA-411C-A20E-F3FCF64ABFC9}">
      <dgm:prSet/>
      <dgm:spPr/>
      <dgm:t>
        <a:bodyPr/>
        <a:lstStyle/>
        <a:p>
          <a:endParaRPr lang="en-ZA"/>
        </a:p>
      </dgm:t>
    </dgm:pt>
    <dgm:pt modelId="{C7F562EB-F182-4095-80B4-B274CE82FA54}" type="sibTrans" cxnId="{A6CAC238-5AAA-411C-A20E-F3FCF64ABFC9}">
      <dgm:prSet/>
      <dgm:spPr/>
      <dgm:t>
        <a:bodyPr/>
        <a:lstStyle/>
        <a:p>
          <a:endParaRPr lang="en-ZA"/>
        </a:p>
      </dgm:t>
    </dgm:pt>
    <dgm:pt modelId="{CE516C60-94A6-4E6B-BAC5-B290A210E232}">
      <dgm:prSet custLinFactNeighborX="427" custLinFactNeighborY="-14968"/>
      <dgm:spPr/>
      <dgm:t>
        <a:bodyPr/>
        <a:lstStyle/>
        <a:p>
          <a:endParaRPr lang="en-ZA"/>
        </a:p>
      </dgm:t>
    </dgm:pt>
    <dgm:pt modelId="{0ED616D2-C694-452D-90AC-E8F87937ECDB}" type="parTrans" cxnId="{47AA1894-B798-43CC-929E-DF5CE3C80D81}">
      <dgm:prSet/>
      <dgm:spPr/>
      <dgm:t>
        <a:bodyPr/>
        <a:lstStyle/>
        <a:p>
          <a:endParaRPr lang="en-ZA"/>
        </a:p>
      </dgm:t>
    </dgm:pt>
    <dgm:pt modelId="{5BF91E75-875A-428B-B6A5-CAF7E3E907BF}" type="sibTrans" cxnId="{47AA1894-B798-43CC-929E-DF5CE3C80D81}">
      <dgm:prSet/>
      <dgm:spPr/>
      <dgm:t>
        <a:bodyPr/>
        <a:lstStyle/>
        <a:p>
          <a:endParaRPr lang="en-ZA"/>
        </a:p>
      </dgm:t>
    </dgm:pt>
    <dgm:pt modelId="{103E957A-BFE4-4742-A189-AEB15DA58A0C}">
      <dgm:prSet custLinFactNeighborX="427" custLinFactNeighborY="-14968"/>
      <dgm:spPr/>
      <dgm:t>
        <a:bodyPr/>
        <a:lstStyle/>
        <a:p>
          <a:endParaRPr lang="en-ZA"/>
        </a:p>
      </dgm:t>
    </dgm:pt>
    <dgm:pt modelId="{34DF0034-85AB-4855-AA77-A5F18CC8ACDF}" type="parTrans" cxnId="{761EEB70-59B8-47BF-B49F-5CE7CBDF9159}">
      <dgm:prSet/>
      <dgm:spPr/>
      <dgm:t>
        <a:bodyPr/>
        <a:lstStyle/>
        <a:p>
          <a:endParaRPr lang="en-ZA"/>
        </a:p>
      </dgm:t>
    </dgm:pt>
    <dgm:pt modelId="{2292A374-AF14-4A83-BC21-D6FDE60EC910}" type="sibTrans" cxnId="{761EEB70-59B8-47BF-B49F-5CE7CBDF9159}">
      <dgm:prSet/>
      <dgm:spPr/>
      <dgm:t>
        <a:bodyPr/>
        <a:lstStyle/>
        <a:p>
          <a:endParaRPr lang="en-ZA"/>
        </a:p>
      </dgm:t>
    </dgm:pt>
    <dgm:pt modelId="{CD25C69B-1990-4265-8E6B-56EF3E6FDDBB}">
      <dgm:prSet custLinFactNeighborX="427" custLinFactNeighborY="-14968"/>
      <dgm:spPr/>
      <dgm:t>
        <a:bodyPr/>
        <a:lstStyle/>
        <a:p>
          <a:endParaRPr lang="en-ZA"/>
        </a:p>
      </dgm:t>
    </dgm:pt>
    <dgm:pt modelId="{A9AA2E2F-95D0-4090-94EC-F7F46ACF02FD}" type="parTrans" cxnId="{4484C3F0-95DE-4947-A013-658984FA47BB}">
      <dgm:prSet/>
      <dgm:spPr/>
      <dgm:t>
        <a:bodyPr/>
        <a:lstStyle/>
        <a:p>
          <a:endParaRPr lang="en-ZA"/>
        </a:p>
      </dgm:t>
    </dgm:pt>
    <dgm:pt modelId="{C355C320-FB68-41F9-A09B-019199E4B0F2}" type="sibTrans" cxnId="{4484C3F0-95DE-4947-A013-658984FA47BB}">
      <dgm:prSet/>
      <dgm:spPr/>
      <dgm:t>
        <a:bodyPr/>
        <a:lstStyle/>
        <a:p>
          <a:endParaRPr lang="en-ZA"/>
        </a:p>
      </dgm:t>
    </dgm:pt>
    <dgm:pt modelId="{F454FD65-E34E-471A-B71E-7CE09C57F1F3}">
      <dgm:prSet phldrT="[Text]"/>
      <dgm:spPr/>
      <dgm:t>
        <a:bodyPr/>
        <a:lstStyle/>
        <a:p>
          <a:r>
            <a:rPr lang="en-ZA" dirty="0" smtClean="0"/>
            <a:t>3</a:t>
          </a:r>
          <a:endParaRPr lang="en-ZA" dirty="0"/>
        </a:p>
      </dgm:t>
    </dgm:pt>
    <dgm:pt modelId="{11BDF8A2-407A-44BB-834F-BB37986F7BD4}" type="sibTrans" cxnId="{24BA9C99-DDBD-4D7E-84F8-A148CFC85D8D}">
      <dgm:prSet/>
      <dgm:spPr/>
      <dgm:t>
        <a:bodyPr/>
        <a:lstStyle/>
        <a:p>
          <a:endParaRPr lang="en-ZA"/>
        </a:p>
      </dgm:t>
    </dgm:pt>
    <dgm:pt modelId="{D1388A77-7B45-4255-98E3-767C79723BE7}" type="parTrans" cxnId="{24BA9C99-DDBD-4D7E-84F8-A148CFC85D8D}">
      <dgm:prSet/>
      <dgm:spPr/>
      <dgm:t>
        <a:bodyPr/>
        <a:lstStyle/>
        <a:p>
          <a:endParaRPr lang="en-ZA"/>
        </a:p>
      </dgm:t>
    </dgm:pt>
    <dgm:pt modelId="{2FCEB779-BE3C-4A65-974F-616F8E6C07B4}" type="pres">
      <dgm:prSet presAssocID="{F14CB736-31DD-4516-9DE8-BA316D2E554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1F024FF3-6C88-41D0-9909-72E50B637F70}" type="pres">
      <dgm:prSet presAssocID="{348ECDD2-C679-4787-A6B5-CCF4AF428DC0}" presName="parentText1" presStyleLbl="node1" presStyleIdx="0" presStyleCnt="5" custLinFactNeighborX="-1887" custLinFactNeighborY="979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2DF0D9-A537-4BF4-91BD-469C52FBB59E}" type="pres">
      <dgm:prSet presAssocID="{348ECDD2-C679-4787-A6B5-CCF4AF428DC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86796D-C2E4-492E-A15B-26D7857126D1}" type="pres">
      <dgm:prSet presAssocID="{2CD9BC1C-9D77-4B98-AE24-10B6F8E3FA8F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89D129-56AD-491E-B88F-1FE7DD5C2C86}" type="pres">
      <dgm:prSet presAssocID="{2CD9BC1C-9D77-4B98-AE24-10B6F8E3FA8F}" presName="childText2" presStyleLbl="solidAlignAcc1" presStyleIdx="1" presStyleCnt="3" custLinFactNeighborX="-2123" custLinFactNeighborY="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24832C-3EB5-460E-B4AC-9A192F1563A0}" type="pres">
      <dgm:prSet presAssocID="{F454FD65-E34E-471A-B71E-7CE09C57F1F3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9A58B4-E617-4151-BA8B-B87C44F90A5A}" type="pres">
      <dgm:prSet presAssocID="{F454FD65-E34E-471A-B71E-7CE09C57F1F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D98919-62BA-4316-86B3-C4469969C638}" type="pres">
      <dgm:prSet presAssocID="{693F3F5F-7024-4212-B3DA-95CCFEEC20B2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09D738-6CB0-4384-B574-5DCCACA0DB74}" type="pres">
      <dgm:prSet presAssocID="{33F5ED2B-8C90-423D-86B8-F8202202DDF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EBBD8CB-D1F5-4621-BA80-83122230E23E}" type="presOf" srcId="{AD63EECE-57A0-4122-9144-AC001CB30E44}" destId="{F59A58B4-E617-4151-BA8B-B87C44F90A5A}" srcOrd="0" destOrd="1" presId="urn:microsoft.com/office/officeart/2009/3/layout/IncreasingArrowsProcess"/>
    <dgm:cxn modelId="{5D76BD31-9668-4FE7-8A1A-33CF83F72BA7}" type="presOf" srcId="{C39EF2B2-0F6A-440F-90E4-AB6208A36A5C}" destId="{F59A58B4-E617-4151-BA8B-B87C44F90A5A}" srcOrd="0" destOrd="0" presId="urn:microsoft.com/office/officeart/2009/3/layout/IncreasingArrowsProcess"/>
    <dgm:cxn modelId="{A7EF4A7E-1384-4DC6-ACE8-8B9ECC14DE5B}" srcId="{F14CB736-31DD-4516-9DE8-BA316D2E5543}" destId="{50CAB055-200B-4CF9-8C28-F9D71E017DD9}" srcOrd="7" destOrd="0" parTransId="{202B9485-0135-4E26-BD10-4A7E899055B8}" sibTransId="{AD08254D-3D52-4C80-86A5-F66F4E369EF7}"/>
    <dgm:cxn modelId="{0D3F423F-AD25-46FF-A42A-BFE5B75C4463}" srcId="{F14CB736-31DD-4516-9DE8-BA316D2E5543}" destId="{693F3F5F-7024-4212-B3DA-95CCFEEC20B2}" srcOrd="3" destOrd="0" parTransId="{ADE7EBEA-6A7B-450B-8DA7-203C583318DB}" sibTransId="{45AF6D14-5AE5-4740-BCF0-FAB2C2212496}"/>
    <dgm:cxn modelId="{13084602-C35F-43A1-B91D-65D790351581}" srcId="{F14CB736-31DD-4516-9DE8-BA316D2E5543}" destId="{29F82D99-A5EA-4D2A-B5E9-196341E3742C}" srcOrd="5" destOrd="0" parTransId="{639FD436-23F7-4F41-B813-8F81DFDA9192}" sibTransId="{7E3DB456-7590-4378-9CE9-795CE3DFD5CD}"/>
    <dgm:cxn modelId="{B9C02C63-882C-415F-B9C7-48910CD18B44}" type="presOf" srcId="{F14CB736-31DD-4516-9DE8-BA316D2E5543}" destId="{2FCEB779-BE3C-4A65-974F-616F8E6C07B4}" srcOrd="0" destOrd="0" presId="urn:microsoft.com/office/officeart/2009/3/layout/IncreasingArrowsProcess"/>
    <dgm:cxn modelId="{ADFD5B52-68A4-4850-A93E-7922432BC05E}" srcId="{F454FD65-E34E-471A-B71E-7CE09C57F1F3}" destId="{429AE30D-0B79-4625-9040-3B2494FCE30C}" srcOrd="2" destOrd="0" parTransId="{8954209F-AB51-4E68-A245-608F3ECA3E75}" sibTransId="{1994AA13-8B23-436B-93AC-B5B7608D2A33}"/>
    <dgm:cxn modelId="{D589A71A-5B8A-4C0A-A885-C8A1FA56302A}" srcId="{348ECDD2-C679-4787-A6B5-CCF4AF428DC0}" destId="{B4569848-2F03-4917-B7C3-F7F62022C48C}" srcOrd="0" destOrd="0" parTransId="{298BFBBF-8809-429E-BECB-26E4607352B7}" sibTransId="{F3CDF118-E3FC-4188-AB94-56B241EF787B}"/>
    <dgm:cxn modelId="{35FD7187-630F-4B54-A899-B38E6723D67F}" srcId="{F454FD65-E34E-471A-B71E-7CE09C57F1F3}" destId="{AD63EECE-57A0-4122-9144-AC001CB30E44}" srcOrd="1" destOrd="0" parTransId="{D65EE188-3724-406F-A2B8-D6F1C315B975}" sibTransId="{E5501A7C-3D0A-47E0-9F19-9BD4C6B2E785}"/>
    <dgm:cxn modelId="{5EEF6E3C-1DB1-444C-ADE4-A0A19F8DCAD2}" srcId="{F14CB736-31DD-4516-9DE8-BA316D2E5543}" destId="{2F5BBFF6-2C86-4C51-A130-761442C3979A}" srcOrd="8" destOrd="0" parTransId="{90F93D29-AD3F-48F2-B806-FB31CBE90DA5}" sibTransId="{94B05F68-AEE0-4029-BAAC-A01F37C5F320}"/>
    <dgm:cxn modelId="{0E26E68F-8A00-43A6-AB6A-9E4B23D0A886}" type="presOf" srcId="{348ECDD2-C679-4787-A6B5-CCF4AF428DC0}" destId="{1F024FF3-6C88-41D0-9909-72E50B637F70}" srcOrd="0" destOrd="0" presId="urn:microsoft.com/office/officeart/2009/3/layout/IncreasingArrowsProcess"/>
    <dgm:cxn modelId="{5E80219A-DE5E-4920-BA44-E42FD9909FB5}" srcId="{348ECDD2-C679-4787-A6B5-CCF4AF428DC0}" destId="{BBA0BD30-3C6F-4F38-93B2-41C94DF26C6B}" srcOrd="2" destOrd="0" parTransId="{804C4372-1677-4423-A196-DC9844CD3102}" sibTransId="{567183E1-9A61-4A28-AF52-196C25F8AB26}"/>
    <dgm:cxn modelId="{6CF75BBA-519C-4C52-9D4E-6DBEAC585B60}" type="presOf" srcId="{BBA0BD30-3C6F-4F38-93B2-41C94DF26C6B}" destId="{C52DF0D9-A537-4BF4-91BD-469C52FBB59E}" srcOrd="0" destOrd="2" presId="urn:microsoft.com/office/officeart/2009/3/layout/IncreasingArrowsProcess"/>
    <dgm:cxn modelId="{A6CAC238-5AAA-411C-A20E-F3FCF64ABFC9}" srcId="{F14CB736-31DD-4516-9DE8-BA316D2E5543}" destId="{D5D4A920-D693-4BCC-8579-0DC19616080F}" srcOrd="9" destOrd="0" parTransId="{E005B77D-0E01-4603-8D4B-A040C5B6640D}" sibTransId="{C7F562EB-F182-4095-80B4-B274CE82FA54}"/>
    <dgm:cxn modelId="{874A3BA2-C861-4D81-8612-D6FCAC2CBB7E}" type="presOf" srcId="{F4BFFB4D-0385-4EA3-8335-5A6BE1C71408}" destId="{C52DF0D9-A537-4BF4-91BD-469C52FBB59E}" srcOrd="0" destOrd="1" presId="urn:microsoft.com/office/officeart/2009/3/layout/IncreasingArrowsProcess"/>
    <dgm:cxn modelId="{1EA378F1-AC35-4F8B-938F-31A36299A7A2}" srcId="{348ECDD2-C679-4787-A6B5-CCF4AF428DC0}" destId="{F4BFFB4D-0385-4EA3-8335-5A6BE1C71408}" srcOrd="1" destOrd="0" parTransId="{4D10476E-3AF0-458C-8F63-F7DD6A282147}" sibTransId="{1235C5E6-7228-4C98-AE04-D16F13E9F70D}"/>
    <dgm:cxn modelId="{BC3781F7-B0A2-485D-8F0A-D94DD8125319}" type="presOf" srcId="{85EA955C-F814-4B93-8156-81134226299F}" destId="{F59A58B4-E617-4151-BA8B-B87C44F90A5A}" srcOrd="0" destOrd="3" presId="urn:microsoft.com/office/officeart/2009/3/layout/IncreasingArrowsProcess"/>
    <dgm:cxn modelId="{D92F9B1C-7E75-454A-9D54-0A800CE87472}" type="presOf" srcId="{B4569848-2F03-4917-B7C3-F7F62022C48C}" destId="{C52DF0D9-A537-4BF4-91BD-469C52FBB59E}" srcOrd="0" destOrd="0" presId="urn:microsoft.com/office/officeart/2009/3/layout/IncreasingArrowsProcess"/>
    <dgm:cxn modelId="{F0A31B9E-5443-4AB7-B92A-682A5B036E69}" srcId="{F14CB736-31DD-4516-9DE8-BA316D2E5543}" destId="{328F8C04-1B06-4799-B7DD-F230740D54F5}" srcOrd="6" destOrd="0" parTransId="{0278FD12-9794-4EA7-BBCE-4543C524968A}" sibTransId="{30446D13-F184-452F-820B-1BAE647BF1DC}"/>
    <dgm:cxn modelId="{F2FE7486-D82E-4C79-9A84-8E041215B4E6}" srcId="{2CD9BC1C-9D77-4B98-AE24-10B6F8E3FA8F}" destId="{B922B08E-4601-4E0E-B447-45E535DF968C}" srcOrd="0" destOrd="0" parTransId="{21AC13BA-FBE9-42C2-9EE6-FDEFD24193BD}" sibTransId="{1279C34E-9754-4C0B-832F-CF9EE8C98B6D}"/>
    <dgm:cxn modelId="{761EEB70-59B8-47BF-B49F-5CE7CBDF9159}" srcId="{F14CB736-31DD-4516-9DE8-BA316D2E5543}" destId="{103E957A-BFE4-4742-A189-AEB15DA58A0C}" srcOrd="11" destOrd="0" parTransId="{34DF0034-85AB-4855-AA77-A5F18CC8ACDF}" sibTransId="{2292A374-AF14-4A83-BC21-D6FDE60EC910}"/>
    <dgm:cxn modelId="{4484C3F0-95DE-4947-A013-658984FA47BB}" srcId="{F14CB736-31DD-4516-9DE8-BA316D2E5543}" destId="{CD25C69B-1990-4265-8E6B-56EF3E6FDDBB}" srcOrd="12" destOrd="0" parTransId="{A9AA2E2F-95D0-4090-94EC-F7F46ACF02FD}" sibTransId="{C355C320-FB68-41F9-A09B-019199E4B0F2}"/>
    <dgm:cxn modelId="{807E019A-8BC9-4120-9330-F75E6FFBFA5B}" type="presOf" srcId="{F454FD65-E34E-471A-B71E-7CE09C57F1F3}" destId="{2524832C-3EB5-460E-B4AC-9A192F1563A0}" srcOrd="0" destOrd="0" presId="urn:microsoft.com/office/officeart/2009/3/layout/IncreasingArrowsProcess"/>
    <dgm:cxn modelId="{EAE2F603-B84D-4DD4-8F05-2CD65C4FB11E}" srcId="{F454FD65-E34E-471A-B71E-7CE09C57F1F3}" destId="{C39EF2B2-0F6A-440F-90E4-AB6208A36A5C}" srcOrd="0" destOrd="0" parTransId="{92B406F2-EE38-4FC8-8142-DCFC50499C8F}" sibTransId="{3E804766-14B5-4491-8AC1-6DEB72FEDA3A}"/>
    <dgm:cxn modelId="{28BC89DF-006D-4164-A1DA-52A1887244DE}" type="presOf" srcId="{429AE30D-0B79-4625-9040-3B2494FCE30C}" destId="{F59A58B4-E617-4151-BA8B-B87C44F90A5A}" srcOrd="0" destOrd="2" presId="urn:microsoft.com/office/officeart/2009/3/layout/IncreasingArrowsProcess"/>
    <dgm:cxn modelId="{67C6FB57-5897-4FE3-AFD8-73EC1D0C6181}" type="presOf" srcId="{33F5ED2B-8C90-423D-86B8-F8202202DDFA}" destId="{1509D738-6CB0-4384-B574-5DCCACA0DB74}" srcOrd="0" destOrd="0" presId="urn:microsoft.com/office/officeart/2009/3/layout/IncreasingArrowsProcess"/>
    <dgm:cxn modelId="{47AA1894-B798-43CC-929E-DF5CE3C80D81}" srcId="{F14CB736-31DD-4516-9DE8-BA316D2E5543}" destId="{CE516C60-94A6-4E6B-BAC5-B290A210E232}" srcOrd="10" destOrd="0" parTransId="{0ED616D2-C694-452D-90AC-E8F87937ECDB}" sibTransId="{5BF91E75-875A-428B-B6A5-CAF7E3E907BF}"/>
    <dgm:cxn modelId="{06F96A55-9903-4985-85D7-376FEFF687D5}" srcId="{F14CB736-31DD-4516-9DE8-BA316D2E5543}" destId="{2CD9BC1C-9D77-4B98-AE24-10B6F8E3FA8F}" srcOrd="1" destOrd="0" parTransId="{DA507AC5-6AD5-4FA6-BF9B-DB1F470402E8}" sibTransId="{ABAEF5F4-387F-46EB-BB29-067B773D0512}"/>
    <dgm:cxn modelId="{23291C26-EC88-45C5-9EB9-9989FD23489E}" srcId="{F14CB736-31DD-4516-9DE8-BA316D2E5543}" destId="{348ECDD2-C679-4787-A6B5-CCF4AF428DC0}" srcOrd="0" destOrd="0" parTransId="{608DC08F-A2DD-44D0-9FC3-D660F4E4BD14}" sibTransId="{AB197F1F-5E39-4712-8E2A-4E74E417AABB}"/>
    <dgm:cxn modelId="{03DB8528-32AC-4D06-97F8-C879C4E61F32}" type="presOf" srcId="{693F3F5F-7024-4212-B3DA-95CCFEEC20B2}" destId="{F0D98919-62BA-4316-86B3-C4469969C638}" srcOrd="0" destOrd="0" presId="urn:microsoft.com/office/officeart/2009/3/layout/IncreasingArrowsProcess"/>
    <dgm:cxn modelId="{120A3457-64E0-4D85-88A5-CCEEF09D5C6E}" srcId="{F14CB736-31DD-4516-9DE8-BA316D2E5543}" destId="{33F5ED2B-8C90-423D-86B8-F8202202DDFA}" srcOrd="4" destOrd="0" parTransId="{E0BA170C-F793-47EC-B6C0-EA6DB9FF9136}" sibTransId="{E3E00559-FF28-4F02-B4FE-51F519C21063}"/>
    <dgm:cxn modelId="{A474E8B2-A29C-49C3-A637-384132A84E85}" srcId="{F454FD65-E34E-471A-B71E-7CE09C57F1F3}" destId="{85EA955C-F814-4B93-8156-81134226299F}" srcOrd="3" destOrd="0" parTransId="{2201A1E2-A7F2-4517-8B51-D3DFB0057190}" sibTransId="{5CCB3365-D58B-49A8-A389-7A2B058F3A8C}"/>
    <dgm:cxn modelId="{24BA9C99-DDBD-4D7E-84F8-A148CFC85D8D}" srcId="{F14CB736-31DD-4516-9DE8-BA316D2E5543}" destId="{F454FD65-E34E-471A-B71E-7CE09C57F1F3}" srcOrd="2" destOrd="0" parTransId="{D1388A77-7B45-4255-98E3-767C79723BE7}" sibTransId="{11BDF8A2-407A-44BB-834F-BB37986F7BD4}"/>
    <dgm:cxn modelId="{D848790A-91F9-4E15-89AE-46E42A53FB7B}" type="presOf" srcId="{2CD9BC1C-9D77-4B98-AE24-10B6F8E3FA8F}" destId="{3686796D-C2E4-492E-A15B-26D7857126D1}" srcOrd="0" destOrd="0" presId="urn:microsoft.com/office/officeart/2009/3/layout/IncreasingArrowsProcess"/>
    <dgm:cxn modelId="{702674FE-62DE-4649-A299-3DB3DFCF8C68}" type="presOf" srcId="{D8CAB589-E93D-4250-9BA3-D29BB85BC5D5}" destId="{7889D129-56AD-491E-B88F-1FE7DD5C2C86}" srcOrd="0" destOrd="1" presId="urn:microsoft.com/office/officeart/2009/3/layout/IncreasingArrowsProcess"/>
    <dgm:cxn modelId="{E40E3CC4-992A-4AFA-BA3E-323034B6BB6A}" srcId="{2CD9BC1C-9D77-4B98-AE24-10B6F8E3FA8F}" destId="{D8CAB589-E93D-4250-9BA3-D29BB85BC5D5}" srcOrd="1" destOrd="0" parTransId="{C8CE5A3C-E8C6-4E7B-A24B-B89EB1A5A1FD}" sibTransId="{E97749F5-22B4-4656-9156-0C088AF3A9F9}"/>
    <dgm:cxn modelId="{25CBCF7F-F106-4E7B-9D8A-F2B5920D4AC9}" type="presOf" srcId="{B922B08E-4601-4E0E-B447-45E535DF968C}" destId="{7889D129-56AD-491E-B88F-1FE7DD5C2C86}" srcOrd="0" destOrd="0" presId="urn:microsoft.com/office/officeart/2009/3/layout/IncreasingArrowsProcess"/>
    <dgm:cxn modelId="{2425F2FB-707E-472A-A273-27C59B2D51BB}" type="presParOf" srcId="{2FCEB779-BE3C-4A65-974F-616F8E6C07B4}" destId="{1F024FF3-6C88-41D0-9909-72E50B637F70}" srcOrd="0" destOrd="0" presId="urn:microsoft.com/office/officeart/2009/3/layout/IncreasingArrowsProcess"/>
    <dgm:cxn modelId="{05A27CE7-A784-4E74-8506-A7A53668DF2D}" type="presParOf" srcId="{2FCEB779-BE3C-4A65-974F-616F8E6C07B4}" destId="{C52DF0D9-A537-4BF4-91BD-469C52FBB59E}" srcOrd="1" destOrd="0" presId="urn:microsoft.com/office/officeart/2009/3/layout/IncreasingArrowsProcess"/>
    <dgm:cxn modelId="{A920EF4C-B04D-4B83-BD9B-5E0BD862E356}" type="presParOf" srcId="{2FCEB779-BE3C-4A65-974F-616F8E6C07B4}" destId="{3686796D-C2E4-492E-A15B-26D7857126D1}" srcOrd="2" destOrd="0" presId="urn:microsoft.com/office/officeart/2009/3/layout/IncreasingArrowsProcess"/>
    <dgm:cxn modelId="{9D3A5D3A-BA0F-4093-9E7C-0B5B28F33C98}" type="presParOf" srcId="{2FCEB779-BE3C-4A65-974F-616F8E6C07B4}" destId="{7889D129-56AD-491E-B88F-1FE7DD5C2C86}" srcOrd="3" destOrd="0" presId="urn:microsoft.com/office/officeart/2009/3/layout/IncreasingArrowsProcess"/>
    <dgm:cxn modelId="{64B6DF3C-F8E3-484A-B426-B1AAE478284A}" type="presParOf" srcId="{2FCEB779-BE3C-4A65-974F-616F8E6C07B4}" destId="{2524832C-3EB5-460E-B4AC-9A192F1563A0}" srcOrd="4" destOrd="0" presId="urn:microsoft.com/office/officeart/2009/3/layout/IncreasingArrowsProcess"/>
    <dgm:cxn modelId="{E37FEE9F-4C33-45AF-84F5-5D0C1C8BB8CE}" type="presParOf" srcId="{2FCEB779-BE3C-4A65-974F-616F8E6C07B4}" destId="{F59A58B4-E617-4151-BA8B-B87C44F90A5A}" srcOrd="5" destOrd="0" presId="urn:microsoft.com/office/officeart/2009/3/layout/IncreasingArrowsProcess"/>
    <dgm:cxn modelId="{2B6C3554-279E-49A6-8239-7EB01B084792}" type="presParOf" srcId="{2FCEB779-BE3C-4A65-974F-616F8E6C07B4}" destId="{F0D98919-62BA-4316-86B3-C4469969C638}" srcOrd="6" destOrd="0" presId="urn:microsoft.com/office/officeart/2009/3/layout/IncreasingArrowsProcess"/>
    <dgm:cxn modelId="{279C8612-D720-45D6-83CB-01D976938EF4}" type="presParOf" srcId="{2FCEB779-BE3C-4A65-974F-616F8E6C07B4}" destId="{1509D738-6CB0-4384-B574-5DCCACA0DB7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D6EF0-78A1-4F83-9ADC-BB712476B3F2}">
      <dsp:nvSpPr>
        <dsp:cNvPr id="0" name=""/>
        <dsp:cNvSpPr/>
      </dsp:nvSpPr>
      <dsp:spPr>
        <a:xfrm>
          <a:off x="7233" y="900327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err="1" smtClean="0"/>
            <a:t>Cellphilms</a:t>
          </a:r>
          <a:endParaRPr lang="en-ZA" sz="3400" kern="1200" dirty="0"/>
        </a:p>
      </dsp:txBody>
      <dsp:txXfrm>
        <a:off x="45225" y="938319"/>
        <a:ext cx="2085893" cy="1221142"/>
      </dsp:txXfrm>
    </dsp:sp>
    <dsp:sp modelId="{2592AFCB-F225-4DC5-9E88-CDB2CBBC864B}">
      <dsp:nvSpPr>
        <dsp:cNvPr id="0" name=""/>
        <dsp:cNvSpPr/>
      </dsp:nvSpPr>
      <dsp:spPr>
        <a:xfrm>
          <a:off x="2385298" y="128081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300" kern="1200"/>
        </a:p>
      </dsp:txBody>
      <dsp:txXfrm>
        <a:off x="2385298" y="1388047"/>
        <a:ext cx="320822" cy="321687"/>
      </dsp:txXfrm>
    </dsp:sp>
    <dsp:sp modelId="{B7E6AF80-F227-4985-8712-24CEDEC42E7D}">
      <dsp:nvSpPr>
        <dsp:cNvPr id="0" name=""/>
        <dsp:cNvSpPr/>
      </dsp:nvSpPr>
      <dsp:spPr>
        <a:xfrm>
          <a:off x="3033861" y="900327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Policy Posters</a:t>
          </a:r>
          <a:endParaRPr lang="en-ZA" sz="3400" kern="1200" dirty="0"/>
        </a:p>
      </dsp:txBody>
      <dsp:txXfrm>
        <a:off x="3071853" y="938319"/>
        <a:ext cx="2085893" cy="1221142"/>
      </dsp:txXfrm>
    </dsp:sp>
    <dsp:sp modelId="{4EB42BBC-FBA4-4586-B741-5CDA973C4DB2}">
      <dsp:nvSpPr>
        <dsp:cNvPr id="0" name=""/>
        <dsp:cNvSpPr/>
      </dsp:nvSpPr>
      <dsp:spPr>
        <a:xfrm>
          <a:off x="5411926" y="128081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300" kern="1200"/>
        </a:p>
      </dsp:txBody>
      <dsp:txXfrm>
        <a:off x="5411926" y="1388047"/>
        <a:ext cx="320822" cy="321687"/>
      </dsp:txXfrm>
    </dsp:sp>
    <dsp:sp modelId="{FA03BA6D-CC13-416D-A548-B480C66384E9}">
      <dsp:nvSpPr>
        <dsp:cNvPr id="0" name=""/>
        <dsp:cNvSpPr/>
      </dsp:nvSpPr>
      <dsp:spPr>
        <a:xfrm>
          <a:off x="6060489" y="900327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Action Briefs</a:t>
          </a:r>
          <a:endParaRPr lang="en-ZA" sz="3400" kern="1200" dirty="0"/>
        </a:p>
      </dsp:txBody>
      <dsp:txXfrm>
        <a:off x="6098481" y="938319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4FF3-6C88-41D0-9909-72E50B637F70}">
      <dsp:nvSpPr>
        <dsp:cNvPr id="0" name=""/>
        <dsp:cNvSpPr/>
      </dsp:nvSpPr>
      <dsp:spPr>
        <a:xfrm>
          <a:off x="0" y="410133"/>
          <a:ext cx="7248956" cy="10542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3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1</a:t>
          </a:r>
          <a:endParaRPr lang="en-ZA" sz="2000" kern="1200" dirty="0"/>
        </a:p>
      </dsp:txBody>
      <dsp:txXfrm>
        <a:off x="0" y="673683"/>
        <a:ext cx="6985406" cy="527101"/>
      </dsp:txXfrm>
    </dsp:sp>
    <dsp:sp modelId="{C52DF0D9-A537-4BF4-91BD-469C52FBB59E}">
      <dsp:nvSpPr>
        <dsp:cNvPr id="0" name=""/>
        <dsp:cNvSpPr/>
      </dsp:nvSpPr>
      <dsp:spPr>
        <a:xfrm>
          <a:off x="17503" y="1118412"/>
          <a:ext cx="1339752" cy="1935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DVC Research</a:t>
          </a: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/>
            <a:t>&amp; Engagement</a:t>
          </a: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Dean Education</a:t>
          </a:r>
        </a:p>
      </dsp:txBody>
      <dsp:txXfrm>
        <a:off x="17503" y="1118412"/>
        <a:ext cx="1339752" cy="1935683"/>
      </dsp:txXfrm>
    </dsp:sp>
    <dsp:sp modelId="{3686796D-C2E4-492E-A15B-26D7857126D1}">
      <dsp:nvSpPr>
        <dsp:cNvPr id="0" name=""/>
        <dsp:cNvSpPr/>
      </dsp:nvSpPr>
      <dsp:spPr>
        <a:xfrm>
          <a:off x="1357110" y="658367"/>
          <a:ext cx="5909349" cy="10542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3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2</a:t>
          </a:r>
          <a:endParaRPr lang="en-ZA" sz="2000" kern="1200" dirty="0"/>
        </a:p>
      </dsp:txBody>
      <dsp:txXfrm>
        <a:off x="1357110" y="921917"/>
        <a:ext cx="5645799" cy="527101"/>
      </dsp:txXfrm>
    </dsp:sp>
    <dsp:sp modelId="{7889D129-56AD-491E-B88F-1FE7DD5C2C86}">
      <dsp:nvSpPr>
        <dsp:cNvPr id="0" name=""/>
        <dsp:cNvSpPr/>
      </dsp:nvSpPr>
      <dsp:spPr>
        <a:xfrm>
          <a:off x="1328667" y="1488899"/>
          <a:ext cx="1339752" cy="1935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Director Centre for the Advancement of non-  </a:t>
          </a: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racialism and Democracy </a:t>
          </a:r>
          <a:endParaRPr lang="en-ZA" sz="1200" b="1" kern="1200" dirty="0"/>
        </a:p>
      </dsp:txBody>
      <dsp:txXfrm>
        <a:off x="1328667" y="1488899"/>
        <a:ext cx="1339752" cy="1935683"/>
      </dsp:txXfrm>
    </dsp:sp>
    <dsp:sp modelId="{2524832C-3EB5-460E-B4AC-9A192F1563A0}">
      <dsp:nvSpPr>
        <dsp:cNvPr id="0" name=""/>
        <dsp:cNvSpPr/>
      </dsp:nvSpPr>
      <dsp:spPr>
        <a:xfrm>
          <a:off x="2696717" y="1009903"/>
          <a:ext cx="4569742" cy="10542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3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3</a:t>
          </a:r>
          <a:endParaRPr lang="en-ZA" sz="2000" kern="1200" dirty="0"/>
        </a:p>
      </dsp:txBody>
      <dsp:txXfrm>
        <a:off x="2696717" y="1273453"/>
        <a:ext cx="4306192" cy="527101"/>
      </dsp:txXfrm>
    </dsp:sp>
    <dsp:sp modelId="{F59A58B4-E617-4151-BA8B-B87C44F90A5A}">
      <dsp:nvSpPr>
        <dsp:cNvPr id="0" name=""/>
        <dsp:cNvSpPr/>
      </dsp:nvSpPr>
      <dsp:spPr>
        <a:xfrm>
          <a:off x="2696717" y="1821484"/>
          <a:ext cx="1339752" cy="1935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Director Institutional Planning, </a:t>
          </a: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Director Transformation Monitoring and Evaluation</a:t>
          </a:r>
          <a:endParaRPr lang="en-ZA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</dsp:txBody>
      <dsp:txXfrm>
        <a:off x="2696717" y="1821484"/>
        <a:ext cx="1339752" cy="1935683"/>
      </dsp:txXfrm>
    </dsp:sp>
    <dsp:sp modelId="{F0D98919-62BA-4316-86B3-C4469969C638}">
      <dsp:nvSpPr>
        <dsp:cNvPr id="0" name=""/>
        <dsp:cNvSpPr/>
      </dsp:nvSpPr>
      <dsp:spPr>
        <a:xfrm>
          <a:off x="4037049" y="1361440"/>
          <a:ext cx="3229410" cy="10542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3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4</a:t>
          </a:r>
          <a:endParaRPr lang="en-ZA" sz="2000" kern="1200" dirty="0"/>
        </a:p>
      </dsp:txBody>
      <dsp:txXfrm>
        <a:off x="4037049" y="1624990"/>
        <a:ext cx="2965860" cy="527101"/>
      </dsp:txXfrm>
    </dsp:sp>
    <dsp:sp modelId="{1509D738-6CB0-4384-B574-5DCCACA0DB74}">
      <dsp:nvSpPr>
        <dsp:cNvPr id="0" name=""/>
        <dsp:cNvSpPr/>
      </dsp:nvSpPr>
      <dsp:spPr>
        <a:xfrm>
          <a:off x="5376656" y="1712976"/>
          <a:ext cx="1889803" cy="10542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3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5           6 …..</a:t>
          </a:r>
          <a:endParaRPr lang="en-ZA" sz="2000" kern="1200" dirty="0"/>
        </a:p>
      </dsp:txBody>
      <dsp:txXfrm>
        <a:off x="5376656" y="1976526"/>
        <a:ext cx="1626253" cy="52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4BF2-43A1-4D28-90C9-24919C0B8627}" type="datetimeFigureOut">
              <a:rPr lang="en-ZA" smtClean="0"/>
              <a:t>2016/06/09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CD70-BDAA-48E6-BAE3-68ECDAF70F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821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157EC-F356-499C-9DE9-8BE5CD7693DA}" type="datetimeFigureOut">
              <a:rPr lang="en-ZA" smtClean="0"/>
              <a:t>2016/06/09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C658-F6BA-4DCA-A73C-930777C715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916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823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460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Clothesline</a:t>
            </a:r>
            <a:r>
              <a:rPr lang="en-ZA" baseline="0" dirty="0" smtClean="0"/>
              <a:t> project… violence against women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498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College and universities are high-risk settings for sexual and relationship violence ( Moynihan,</a:t>
            </a:r>
            <a:r>
              <a:rPr lang="en-ZA" baseline="0" dirty="0" smtClean="0"/>
              <a:t> et al. 2015)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5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95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97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22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MS publisher, our research assistant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digitized the six handmade policy posters.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This enhanced  the quality of the participants’ work.  Several sets were printed, ready to be handed to the policy makers.</a:t>
            </a:r>
            <a:endParaRPr lang="en-ZA" sz="11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531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504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Local and national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C658-F6BA-4DCA-A73C-930777C71500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13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874-C909-4085-8E83-6E3AF659FC2F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D278-1411-4842-BD37-9F6A7E12E437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447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9C12-3162-4F84-9025-AC225B4CF301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57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9B31-791E-49DA-A81E-897CB88B37BF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82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9C23-9E05-4130-BC0B-F30470D59926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B5CD-459B-430D-8215-1A28205B638B}" type="datetime1">
              <a:rPr lang="en-ZA" smtClean="0"/>
              <a:t>2016/06/09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9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2F1-A2C5-4018-84BD-60B820F5B930}" type="datetime1">
              <a:rPr lang="en-ZA" smtClean="0"/>
              <a:t>2016/06/09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156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4780-7F4A-4981-B635-2B22A0B6CC90}" type="datetime1">
              <a:rPr lang="en-ZA" smtClean="0"/>
              <a:t>2016/06/09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35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25EE-694E-4F8D-B7B1-F7951D8B5C25}" type="datetime1">
              <a:rPr lang="en-ZA" smtClean="0"/>
              <a:t>2016/06/09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86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0B9BA8-2D53-4251-AEFE-F13B9B99C79C}" type="datetime1">
              <a:rPr lang="en-ZA" smtClean="0"/>
              <a:t>2016/06/09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98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EA29-D885-4304-82D6-663D4D5BDF5F}" type="datetime1">
              <a:rPr lang="en-ZA" smtClean="0"/>
              <a:t>2016/06/09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27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3BB6EF-102B-4B30-898F-5B90AED82AED}" type="datetime1">
              <a:rPr lang="en-ZA" smtClean="0"/>
              <a:t>2016/06/09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81367D-EFAC-4B97-ADD4-B709E655D164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7.pn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Relationship Id="rId11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456" y="224646"/>
            <a:ext cx="7772400" cy="3315850"/>
          </a:xfrm>
        </p:spPr>
        <p:txBody>
          <a:bodyPr>
            <a:normAutofit/>
          </a:bodyPr>
          <a:lstStyle/>
          <a:p>
            <a:r>
              <a:rPr lang="en-ZA" b="1" dirty="0"/>
              <a:t/>
            </a:r>
            <a:br>
              <a:rPr lang="en-ZA" b="1" dirty="0"/>
            </a:br>
            <a:r>
              <a:rPr lang="en-ZA" dirty="0"/>
              <a:t> </a:t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0" y="4712138"/>
            <a:ext cx="6400800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1600" b="1" dirty="0" smtClean="0"/>
              <a:t>Naydene de Lange (NMMU, SA) </a:t>
            </a:r>
          </a:p>
          <a:p>
            <a:pPr algn="ctr"/>
            <a:r>
              <a:rPr lang="en-ZA" sz="1600" b="1" dirty="0" err="1" smtClean="0"/>
              <a:t>Relebohile</a:t>
            </a:r>
            <a:r>
              <a:rPr lang="en-ZA" sz="1600" b="1" dirty="0" smtClean="0"/>
              <a:t> </a:t>
            </a:r>
            <a:r>
              <a:rPr lang="en-ZA" sz="1600" b="1" dirty="0" err="1" smtClean="0"/>
              <a:t>Moletsane</a:t>
            </a:r>
            <a:r>
              <a:rPr lang="en-ZA" sz="1600" b="1" dirty="0" smtClean="0"/>
              <a:t> (UKZN, SA)</a:t>
            </a:r>
          </a:p>
          <a:p>
            <a:pPr algn="ctr"/>
            <a:r>
              <a:rPr lang="en-ZA" sz="1600" b="1" dirty="0" smtClean="0"/>
              <a:t>Claudia Mitchell (</a:t>
            </a:r>
            <a:r>
              <a:rPr lang="en-ZA" sz="1600" b="1" dirty="0" err="1" smtClean="0"/>
              <a:t>Mcgill</a:t>
            </a:r>
            <a:r>
              <a:rPr lang="en-ZA" sz="1600" b="1" dirty="0" smtClean="0"/>
              <a:t>, Canada) </a:t>
            </a:r>
            <a:endParaRPr lang="en-ZA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9698" y="591467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Dialogue to </a:t>
            </a:r>
            <a:r>
              <a:rPr lang="en-ZA" sz="3200" b="1" dirty="0" smtClean="0"/>
              <a:t>address </a:t>
            </a:r>
            <a:r>
              <a:rPr lang="en-ZA" sz="3200" b="1" dirty="0"/>
              <a:t>sexual violence at a South African university</a:t>
            </a:r>
            <a:endParaRPr lang="en-US" sz="32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b="1" dirty="0" smtClean="0"/>
              <a:t>Sandisiwe Gaiza,  </a:t>
            </a:r>
            <a:r>
              <a:rPr lang="en-US" b="1" dirty="0"/>
              <a:t>Zethu Jiyana, Melissa Lufele,  Bongiwe Maome, </a:t>
            </a:r>
            <a:r>
              <a:rPr lang="en-US" b="1" dirty="0" smtClean="0"/>
              <a:t>  </a:t>
            </a:r>
            <a:r>
              <a:rPr lang="en-US" b="1" dirty="0"/>
              <a:t>Lelethu Mlobeli,  Asisipho Mntonga, Takatso Mohlomi,  Wandiswa Momoza, Happy  Mthethwa, Elethu Ntsethe,  Zikhona </a:t>
            </a:r>
            <a:r>
              <a:rPr lang="en-US" b="1" dirty="0" smtClean="0"/>
              <a:t>Tshiwula</a:t>
            </a:r>
            <a:r>
              <a:rPr lang="en-US" b="1" dirty="0"/>
              <a:t>, </a:t>
            </a:r>
            <a:r>
              <a:rPr lang="en-US" b="1" dirty="0" smtClean="0"/>
              <a:t>Zamahlubi Mabhengu, Thina Kamnqa, </a:t>
            </a:r>
            <a:r>
              <a:rPr lang="en-US" b="1" dirty="0" err="1" smtClean="0"/>
              <a:t>Sonwabe</a:t>
            </a:r>
            <a:r>
              <a:rPr lang="en-US" b="1" dirty="0" smtClean="0"/>
              <a:t> April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610930" cy="270819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March 2016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92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err="1" smtClean="0"/>
              <a:t>Cellphilms</a:t>
            </a:r>
            <a:r>
              <a:rPr lang="en-ZA" sz="3200" dirty="0" smtClean="0"/>
              <a:t>: Filming our stories</a:t>
            </a:r>
            <a:endParaRPr lang="en-ZA" sz="3200" dirty="0"/>
          </a:p>
        </p:txBody>
      </p:sp>
      <p:pic>
        <p:nvPicPr>
          <p:cNvPr id="1026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2" y="2132856"/>
            <a:ext cx="3052218" cy="37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37655"/>
            <a:ext cx="3672408" cy="30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8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Four </a:t>
            </a:r>
            <a:r>
              <a:rPr lang="en-ZA" sz="3200" dirty="0" err="1" smtClean="0"/>
              <a:t>cellphilms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lvl="0" indent="0">
              <a:buNone/>
            </a:pPr>
            <a:endParaRPr lang="en-ZA" dirty="0"/>
          </a:p>
          <a:p>
            <a:pPr lvl="0"/>
            <a:r>
              <a:rPr lang="en-ZA" dirty="0"/>
              <a:t>Getting into Res</a:t>
            </a:r>
          </a:p>
          <a:p>
            <a:pPr lvl="0"/>
            <a:r>
              <a:rPr lang="en-ZA" dirty="0"/>
              <a:t>The game</a:t>
            </a:r>
          </a:p>
          <a:p>
            <a:pPr lvl="0"/>
            <a:r>
              <a:rPr lang="en-ZA" dirty="0" err="1"/>
              <a:t>Xanadu</a:t>
            </a:r>
            <a:r>
              <a:rPr lang="en-ZA" dirty="0"/>
              <a:t> </a:t>
            </a:r>
            <a:r>
              <a:rPr lang="en-ZA" dirty="0" smtClean="0"/>
              <a:t>square</a:t>
            </a:r>
          </a:p>
          <a:p>
            <a:pPr lvl="0"/>
            <a:r>
              <a:rPr lang="en-ZA" dirty="0"/>
              <a:t>Careless Securities </a:t>
            </a:r>
          </a:p>
          <a:p>
            <a:endParaRPr lang="en-ZA" dirty="0"/>
          </a:p>
        </p:txBody>
      </p:sp>
      <p:pic>
        <p:nvPicPr>
          <p:cNvPr id="4" name="Picture 3" descr="C:\Users\Naydenedl\AppData\Local\Microsoft\Windows\Temporary Internet Files\Content.Outlook\CIXFTR9F\Careless securiti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7" y="3857414"/>
            <a:ext cx="1989643" cy="164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19066" r="7245" b="11347"/>
          <a:stretch/>
        </p:blipFill>
        <p:spPr bwMode="auto">
          <a:xfrm>
            <a:off x="3434245" y="2080572"/>
            <a:ext cx="2277889" cy="15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25" y="2080572"/>
            <a:ext cx="1989643" cy="15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45" y="3892681"/>
            <a:ext cx="2327052" cy="164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17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err="1" smtClean="0"/>
              <a:t>Cellphilms</a:t>
            </a:r>
            <a:r>
              <a:rPr lang="en-ZA" sz="3200" dirty="0" smtClean="0"/>
              <a:t>: Screening </a:t>
            </a:r>
            <a:endParaRPr lang="en-Z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3775968" cy="30007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66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89440" cy="1296144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 smtClean="0"/>
              <a:t>Policy posters</a:t>
            </a:r>
            <a:r>
              <a:rPr lang="en-ZA" sz="3200" dirty="0" smtClean="0"/>
              <a:t>: Representing the issues visually</a:t>
            </a:r>
            <a:endParaRPr lang="en-Z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5216128" cy="3912096"/>
          </a:xfrm>
          <a:prstGeom prst="rect">
            <a:avLst/>
          </a:prstGeom>
        </p:spPr>
      </p:pic>
      <p:pic>
        <p:nvPicPr>
          <p:cNvPr id="4098" name="Picture 2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870386" cy="24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6" y="4509120"/>
            <a:ext cx="2565222" cy="192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92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23112" cy="122413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/>
              <a:t>Action </a:t>
            </a:r>
            <a:r>
              <a:rPr lang="en-ZA" sz="3200" b="1" dirty="0" smtClean="0"/>
              <a:t>Briefs</a:t>
            </a:r>
            <a:r>
              <a:rPr lang="en-ZA" sz="3200" dirty="0" smtClean="0"/>
              <a:t>: Generating our solutions</a:t>
            </a:r>
            <a:endParaRPr lang="en-ZA" sz="3200" dirty="0"/>
          </a:p>
        </p:txBody>
      </p:sp>
      <p:pic>
        <p:nvPicPr>
          <p:cNvPr id="5122" name="Picture 2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79652" cy="32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671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24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290" y="71175"/>
            <a:ext cx="7543800" cy="1450757"/>
          </a:xfrm>
        </p:spPr>
        <p:txBody>
          <a:bodyPr>
            <a:normAutofit/>
          </a:bodyPr>
          <a:lstStyle/>
          <a:p>
            <a:r>
              <a:rPr lang="en-ZA" sz="3200" dirty="0" smtClean="0"/>
              <a:t>Digitised productions</a:t>
            </a:r>
            <a:endParaRPr lang="en-Z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3895">
            <a:off x="5378169" y="2873888"/>
            <a:ext cx="3914775" cy="1543050"/>
          </a:xfrm>
          <a:prstGeom prst="rect">
            <a:avLst/>
          </a:prstGeom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6" y="1916832"/>
            <a:ext cx="4330685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8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ydenedl\Documents\HIV Research Chair\Research theme\Data\Briefs and posters final May 5\My body your toy - 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748412" cy="54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makamure\Desktop\action briefs\My body your t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202154" cy="49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0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ydenedl\Documents\HIV Research Chair\Research theme\Data\Briefs and posters final May 5\Unsafe in my space (Xanadu) -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506"/>
            <a:ext cx="3722906" cy="54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makamure\Desktop\action briefs\Unsafe in my space (Xanad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38" y="980728"/>
            <a:ext cx="50606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6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naydenedl\Documents\HIV Research Chair\Research theme\Data\Briefs and posters final May 5\Male visitors -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744416" cy="54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makamure\Desktop\action briefs\Male visitors in the bathroo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45039" cy="50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7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naydenedl\Documents\HIV Research Chair\Research theme\Data\Briefs and posters final May 5\Unsafe (Construction Workers) - Poster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45702" cy="51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makamure\Desktop\action briefs\Unsafe in our space (construction workers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08" y="769426"/>
            <a:ext cx="5266164" cy="51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3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450757"/>
          </a:xfrm>
        </p:spPr>
        <p:txBody>
          <a:bodyPr/>
          <a:lstStyle/>
          <a:p>
            <a:r>
              <a:rPr lang="en-ZA" dirty="0" smtClean="0"/>
              <a:t>Sexual violence in South Africa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2991"/>
            <a:ext cx="5479937" cy="2739969"/>
          </a:xfrm>
          <a:prstGeom prst="rect">
            <a:avLst/>
          </a:prstGeom>
        </p:spPr>
      </p:pic>
      <p:pic>
        <p:nvPicPr>
          <p:cNvPr id="2050" name="Picture 2" descr="Students gather at Stellenbosch University during an open dialogue to discuss issues of inclusion and exclusion on 15 April 2015. Picture: iWitnes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2431"/>
            <a:ext cx="3435081" cy="21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3447356" y="503450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Stellenbosch University, 11 March 2016</a:t>
            </a:r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846449"/>
            <a:ext cx="344027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ydenedl\Documents\HIV Research Chair\Research theme\Data\Briefs and posters final May 5\Personal safety in our home (Security staff) -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96262" cy="55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makamure\Desktop\action briefs\Personal safety in our home away from home (security staff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5257870" cy="55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6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aydenedl\Documents\HIV Research Chair\Research theme\Data\Briefs and posters final May 5\Date rape -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3942"/>
            <a:ext cx="3960440" cy="57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makamure\Desktop\action briefs\Date R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93164"/>
            <a:ext cx="496855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69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1969"/>
            <a:ext cx="8229600" cy="1399032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Dialogue</a:t>
            </a:r>
            <a:r>
              <a:rPr lang="en-ZA" sz="3200" dirty="0" smtClean="0"/>
              <a:t>: Getting the findings to university</a:t>
            </a:r>
            <a:br>
              <a:rPr lang="en-ZA" sz="3200" dirty="0" smtClean="0"/>
            </a:br>
            <a:r>
              <a:rPr lang="en-ZA" sz="3200" dirty="0" smtClean="0"/>
              <a:t>policymakers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70" y="1772816"/>
            <a:ext cx="8229600" cy="48585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ZA" sz="1400" b="1" dirty="0" smtClean="0"/>
          </a:p>
          <a:p>
            <a:pPr marL="64008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9446262"/>
              </p:ext>
            </p:extLst>
          </p:nvPr>
        </p:nvGraphicFramePr>
        <p:xfrm>
          <a:off x="683568" y="1628800"/>
          <a:ext cx="72839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8339" y="3789040"/>
            <a:ext cx="111305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sz="1200" b="1" dirty="0"/>
              <a:t>DVC Institutional Support</a:t>
            </a:r>
            <a:endParaRPr lang="en-ZA" sz="1200" dirty="0"/>
          </a:p>
          <a:p>
            <a:pPr lvl="0"/>
            <a:r>
              <a:rPr lang="en-ZA" sz="1200" b="1" dirty="0"/>
              <a:t>Dean of Students</a:t>
            </a:r>
          </a:p>
          <a:p>
            <a:pPr lvl="0"/>
            <a:r>
              <a:rPr lang="en-ZA" sz="1200" b="1" dirty="0"/>
              <a:t>Residence Manager</a:t>
            </a:r>
          </a:p>
          <a:p>
            <a:pPr lvl="0"/>
            <a:r>
              <a:rPr lang="en-ZA" sz="1200" b="1" dirty="0"/>
              <a:t>Head of Protection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0512" y="4112884"/>
            <a:ext cx="70878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sz="1200" b="1" dirty="0"/>
              <a:t>SRC </a:t>
            </a:r>
            <a:endParaRPr lang="en-ZA" sz="1200" b="1" dirty="0" smtClean="0"/>
          </a:p>
          <a:p>
            <a:pPr lvl="0"/>
            <a:r>
              <a:rPr lang="en-ZA" sz="1200" b="1" dirty="0" smtClean="0"/>
              <a:t>and </a:t>
            </a:r>
            <a:r>
              <a:rPr lang="en-ZA" sz="1200" b="1" dirty="0"/>
              <a:t>student </a:t>
            </a:r>
            <a:r>
              <a:rPr lang="en-ZA" sz="1200" b="1" dirty="0" err="1" smtClean="0"/>
              <a:t>organi-za</a:t>
            </a:r>
            <a:r>
              <a:rPr lang="en-ZA" sz="1200" b="1" dirty="0" smtClean="0"/>
              <a:t>-</a:t>
            </a:r>
          </a:p>
          <a:p>
            <a:pPr lvl="0"/>
            <a:r>
              <a:rPr lang="en-ZA" sz="1200" b="1" dirty="0" err="1" smtClean="0"/>
              <a:t>tions</a:t>
            </a:r>
            <a:endParaRPr lang="en-Z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78422" y="4217333"/>
            <a:ext cx="74749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sz="1200" b="1" dirty="0"/>
              <a:t>On </a:t>
            </a:r>
            <a:endParaRPr lang="en-ZA" sz="1200" b="1" dirty="0" smtClean="0"/>
          </a:p>
          <a:p>
            <a:pPr lvl="0"/>
            <a:r>
              <a:rPr lang="en-ZA" sz="1200" b="1" dirty="0" smtClean="0"/>
              <a:t>George </a:t>
            </a:r>
            <a:r>
              <a:rPr lang="en-ZA" sz="1200" b="1" dirty="0"/>
              <a:t>campus</a:t>
            </a:r>
          </a:p>
          <a:p>
            <a:pPr lvl="0"/>
            <a:r>
              <a:rPr lang="en-ZA" sz="1200" b="1" dirty="0" err="1" smtClean="0"/>
              <a:t>Aca</a:t>
            </a:r>
            <a:r>
              <a:rPr lang="en-ZA" sz="1200" b="1" dirty="0" smtClean="0"/>
              <a:t>-</a:t>
            </a:r>
          </a:p>
          <a:p>
            <a:pPr lvl="0"/>
            <a:r>
              <a:rPr lang="en-ZA" sz="1200" b="1" dirty="0" err="1" smtClean="0"/>
              <a:t>demics</a:t>
            </a:r>
            <a:endParaRPr lang="en-ZA" sz="1200" b="1" dirty="0" smtClean="0"/>
          </a:p>
          <a:p>
            <a:pPr lvl="0"/>
            <a:r>
              <a:rPr lang="en-ZA" sz="1200" b="1" dirty="0" smtClean="0"/>
              <a:t>and students</a:t>
            </a:r>
            <a:endParaRPr lang="en-ZA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" y="5645929"/>
            <a:ext cx="1950139" cy="1096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062" y="5645929"/>
            <a:ext cx="1911286" cy="1075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48" y="5679090"/>
            <a:ext cx="1511771" cy="10097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4331" y="5868512"/>
            <a:ext cx="1004417" cy="636196"/>
          </a:xfrm>
          <a:prstGeom prst="rect">
            <a:avLst/>
          </a:prstGeom>
        </p:spPr>
      </p:pic>
      <p:pic>
        <p:nvPicPr>
          <p:cNvPr id="16" name="Picture 2" descr="C:\Users\vmakamure\Documents\RESEARCH THEME - GIRLS LEADING CHANGE\2014\May 28, 2014 Meeting with directors\2014-05-28\0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671074"/>
            <a:ext cx="1480772" cy="9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039" y="-5291"/>
            <a:ext cx="4038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ZA" sz="3200" b="1" dirty="0" smtClean="0"/>
              <a:t>How are we taking this dialogue forward?</a:t>
            </a:r>
            <a:endParaRPr lang="en-ZA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1021" y="916714"/>
            <a:ext cx="3916668" cy="220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9" y="4878717"/>
            <a:ext cx="3518726" cy="197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683" y="1160288"/>
            <a:ext cx="3545828" cy="1994529"/>
          </a:xfrm>
          <a:prstGeom prst="rect">
            <a:avLst/>
          </a:prstGeom>
        </p:spPr>
      </p:pic>
      <p:pic>
        <p:nvPicPr>
          <p:cNvPr id="6146" name="Picture 2" descr="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53" y="1431925"/>
            <a:ext cx="230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9" name="Picture 4" descr="C:\Users\vmakamure\Documents\CoP\CoP 2015\Photographs\IMG_00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74" y="4201503"/>
            <a:ext cx="3024336" cy="22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02" y="4152362"/>
            <a:ext cx="1781934" cy="237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8" y="2418147"/>
            <a:ext cx="1589132" cy="23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16590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Reflecting on our work</a:t>
            </a:r>
            <a:endParaRPr lang="en-ZA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692696"/>
            <a:ext cx="2736304" cy="495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1" y="2035343"/>
            <a:ext cx="48672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35120" cy="684625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Publications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91" y="873265"/>
            <a:ext cx="7543801" cy="4023360"/>
          </a:xfrm>
        </p:spPr>
        <p:txBody>
          <a:bodyPr/>
          <a:lstStyle/>
          <a:p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De Lange, N., Moletsane, R. &amp; Mitchell, C. (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2015). 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Seeing how it works: A visual essay</a:t>
            </a:r>
            <a:r>
              <a:rPr lang="en-ZA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about critical and transformative research in education. </a:t>
            </a:r>
            <a:r>
              <a:rPr lang="en-US" alt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Perspective in </a:t>
            </a:r>
            <a:r>
              <a:rPr lang="en-US" altLang="en-US" sz="1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Education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33(4).</a:t>
            </a:r>
          </a:p>
          <a:p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Z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46" y="1988840"/>
            <a:ext cx="709494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3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72" y="764704"/>
            <a:ext cx="8229600" cy="5400600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solidFill>
                  <a:schemeClr val="tx1"/>
                </a:solidFill>
              </a:rPr>
              <a:t/>
            </a:r>
            <a:br>
              <a:rPr lang="en-ZA" sz="2800" b="1" dirty="0" smtClean="0">
                <a:solidFill>
                  <a:schemeClr val="tx1"/>
                </a:solidFill>
              </a:rPr>
            </a:br>
            <a:r>
              <a:rPr lang="en-ZA" sz="2800" b="1" dirty="0" smtClean="0">
                <a:solidFill>
                  <a:schemeClr val="tx1"/>
                </a:solidFill>
              </a:rPr>
              <a:t/>
            </a:r>
            <a:br>
              <a:rPr lang="en-ZA" sz="2800" b="1" dirty="0" smtClean="0">
                <a:solidFill>
                  <a:schemeClr val="tx1"/>
                </a:solidFill>
              </a:rPr>
            </a:br>
            <a:r>
              <a:rPr lang="en-ZA" sz="2800" b="1" dirty="0" smtClean="0">
                <a:solidFill>
                  <a:schemeClr val="tx1"/>
                </a:solidFill>
              </a:rPr>
              <a:t>Taking the project further …</a:t>
            </a:r>
            <a:r>
              <a:rPr lang="en-ZA" sz="3200" b="1" dirty="0" smtClean="0">
                <a:solidFill>
                  <a:schemeClr val="tx1"/>
                </a:solidFill>
              </a:rPr>
              <a:t/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/>
            </a:r>
            <a:br>
              <a:rPr lang="en-ZA" sz="2800" b="1" dirty="0">
                <a:solidFill>
                  <a:schemeClr val="tx1"/>
                </a:solidFill>
              </a:rPr>
            </a:br>
            <a:r>
              <a:rPr lang="en-ZA" sz="2800" b="1" dirty="0" smtClean="0">
                <a:solidFill>
                  <a:schemeClr val="tx1"/>
                </a:solidFill>
              </a:rPr>
              <a:t>Digital </a:t>
            </a:r>
            <a:r>
              <a:rPr lang="en-ZA" sz="2800" b="1" dirty="0">
                <a:solidFill>
                  <a:schemeClr val="tx1"/>
                </a:solidFill>
              </a:rPr>
              <a:t>media for change and well-being: Girl-led ‘from the ground up’ policy-making in addressing sexual violence at a South African university </a:t>
            </a:r>
            <a:r>
              <a:rPr lang="en-ZA" sz="2800" b="1" dirty="0" smtClean="0">
                <a:solidFill>
                  <a:schemeClr val="tx1"/>
                </a:solidFill>
              </a:rPr>
              <a:t>(NMMU: 2013-2014)</a:t>
            </a:r>
            <a:br>
              <a:rPr lang="en-ZA" sz="2800" b="1" dirty="0" smtClean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/>
            </a:r>
            <a:br>
              <a:rPr lang="en-ZA" sz="2800" b="1" dirty="0">
                <a:solidFill>
                  <a:schemeClr val="tx1"/>
                </a:solidFill>
              </a:rPr>
            </a:br>
            <a:r>
              <a:rPr lang="en-ZA" sz="2800" b="1" dirty="0" smtClean="0">
                <a:solidFill>
                  <a:schemeClr val="tx1"/>
                </a:solidFill>
              </a:rPr>
              <a:t/>
            </a:r>
            <a:br>
              <a:rPr lang="en-ZA" sz="2800" b="1" dirty="0" smtClean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/>
            </a:r>
            <a:br>
              <a:rPr lang="en-ZA" sz="2800" b="1" dirty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/>
            </a:r>
            <a:br>
              <a:rPr lang="en-ZA" sz="2800" b="1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effectLst/>
              </a:rPr>
              <a:t>Networks for change and well-being: Girl-led ‘from the ground up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’ policy-making in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addressing 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sexual violence in Canada and South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Africa (</a:t>
            </a:r>
            <a:r>
              <a:rPr lang="en-ZA" sz="2800" b="1" dirty="0" smtClean="0">
                <a:solidFill>
                  <a:schemeClr val="tx1"/>
                </a:solidFill>
                <a:effectLst/>
              </a:rPr>
              <a:t>SSHRC/IDRC: 2014-2020) </a:t>
            </a:r>
            <a:r>
              <a:rPr lang="en-ZA" sz="2800" b="1" dirty="0">
                <a:solidFill>
                  <a:schemeClr val="tx1"/>
                </a:solidFill>
                <a:effectLst/>
              </a:rPr>
              <a:t/>
            </a:r>
            <a:br>
              <a:rPr lang="en-ZA" sz="2800" b="1" dirty="0">
                <a:solidFill>
                  <a:schemeClr val="tx1"/>
                </a:solidFill>
                <a:effectLst/>
              </a:rPr>
            </a:b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86140" y="3356992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3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9406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ZA" dirty="0"/>
              <a:t>Sexual violence </a:t>
            </a:r>
            <a:r>
              <a:rPr lang="en-ZA" dirty="0" smtClean="0"/>
              <a:t>on</a:t>
            </a:r>
            <a:br>
              <a:rPr lang="en-ZA" dirty="0" smtClean="0"/>
            </a:br>
            <a:r>
              <a:rPr lang="en-ZA" dirty="0" smtClean="0"/>
              <a:t>campus </a:t>
            </a:r>
            <a:r>
              <a:rPr lang="en-ZA" dirty="0"/>
              <a:t>in South Africa…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844824"/>
            <a:ext cx="7927020" cy="45365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b="1" dirty="0" smtClean="0"/>
              <a:t>Sexual violence </a:t>
            </a:r>
            <a:r>
              <a:rPr lang="en-ZA" i="1" dirty="0" smtClean="0"/>
              <a:t>within</a:t>
            </a:r>
            <a:r>
              <a:rPr lang="en-ZA" dirty="0" smtClean="0"/>
              <a:t> as well as </a:t>
            </a:r>
            <a:r>
              <a:rPr lang="en-ZA" i="1" dirty="0" smtClean="0"/>
              <a:t>outside </a:t>
            </a:r>
            <a:r>
              <a:rPr lang="en-ZA" dirty="0" smtClean="0"/>
              <a:t>sexual relationships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has far reaching </a:t>
            </a:r>
            <a:r>
              <a:rPr lang="en-ZA" i="1" dirty="0" smtClean="0"/>
              <a:t>public health </a:t>
            </a:r>
            <a:r>
              <a:rPr lang="en-ZA" dirty="0" smtClean="0"/>
              <a:t>and </a:t>
            </a:r>
            <a:r>
              <a:rPr lang="en-ZA" i="1" dirty="0" smtClean="0"/>
              <a:t>human rights implications </a:t>
            </a:r>
            <a:r>
              <a:rPr lang="en-ZA" dirty="0" smtClean="0"/>
              <a:t>and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is a continuing focus of research in South Africa (Wood et al., 2007; De Lange et al., 2015).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Sexual and gendered violence in the higher education sector is a worldwide concern </a:t>
            </a:r>
            <a:r>
              <a:rPr lang="en-ZA" dirty="0"/>
              <a:t>(Phipps </a:t>
            </a:r>
            <a:r>
              <a:rPr lang="en-ZA" dirty="0" smtClean="0"/>
              <a:t>&amp; Smith</a:t>
            </a:r>
            <a:r>
              <a:rPr lang="en-ZA" dirty="0"/>
              <a:t>, </a:t>
            </a:r>
            <a:r>
              <a:rPr lang="en-ZA" dirty="0" smtClean="0"/>
              <a:t>2012;  </a:t>
            </a:r>
          </a:p>
          <a:p>
            <a:pPr marL="0" indent="0">
              <a:buNone/>
            </a:pPr>
            <a:r>
              <a:rPr lang="en-ZA" dirty="0" smtClean="0"/>
              <a:t>    Schaffer, 2016)</a:t>
            </a: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For example, research in SA points to </a:t>
            </a:r>
          </a:p>
          <a:p>
            <a:pPr marL="0" indent="0">
              <a:buNone/>
            </a:pPr>
            <a:r>
              <a:rPr lang="en-ZA" dirty="0" smtClean="0"/>
              <a:t>        Coercive sexual practices and gender-based violence on  university campus (</a:t>
            </a:r>
            <a:r>
              <a:rPr lang="en-ZA" dirty="0" err="1" smtClean="0"/>
              <a:t>Clowes</a:t>
            </a:r>
            <a:r>
              <a:rPr lang="en-ZA" dirty="0" smtClean="0"/>
              <a:t> et al., 2009)   </a:t>
            </a:r>
          </a:p>
          <a:p>
            <a:pPr marL="0" indent="0">
              <a:buNone/>
            </a:pPr>
            <a:r>
              <a:rPr lang="en-ZA" dirty="0" smtClean="0"/>
              <a:t>        Transactional </a:t>
            </a:r>
            <a:r>
              <a:rPr lang="en-ZA" dirty="0"/>
              <a:t>sex on </a:t>
            </a:r>
            <a:r>
              <a:rPr lang="en-ZA" dirty="0" smtClean="0"/>
              <a:t>university </a:t>
            </a:r>
            <a:r>
              <a:rPr lang="en-ZA" dirty="0"/>
              <a:t>campus (</a:t>
            </a:r>
            <a:r>
              <a:rPr lang="en-ZA" dirty="0" err="1" smtClean="0"/>
              <a:t>Schefer</a:t>
            </a:r>
            <a:r>
              <a:rPr lang="en-ZA" dirty="0" smtClean="0"/>
              <a:t> </a:t>
            </a:r>
            <a:r>
              <a:rPr lang="en-ZA" dirty="0"/>
              <a:t>et al., 2012</a:t>
            </a:r>
            <a:r>
              <a:rPr lang="en-ZA" dirty="0" smtClean="0"/>
              <a:t>).</a:t>
            </a:r>
          </a:p>
          <a:p>
            <a:pPr marL="0" indent="0">
              <a:buNone/>
            </a:pPr>
            <a:r>
              <a:rPr lang="en-ZA" dirty="0" smtClean="0"/>
              <a:t>        Institutional </a:t>
            </a:r>
            <a:r>
              <a:rPr lang="en-ZA" dirty="0"/>
              <a:t>violence in higher education (</a:t>
            </a:r>
            <a:r>
              <a:rPr lang="en-ZA" dirty="0" err="1" smtClean="0"/>
              <a:t>Dowler</a:t>
            </a:r>
            <a:r>
              <a:rPr lang="en-ZA" dirty="0" smtClean="0"/>
              <a:t> </a:t>
            </a:r>
            <a:r>
              <a:rPr lang="en-ZA" dirty="0"/>
              <a:t>et al</a:t>
            </a:r>
            <a:r>
              <a:rPr lang="en-ZA" dirty="0" smtClean="0"/>
              <a:t>., </a:t>
            </a:r>
            <a:r>
              <a:rPr lang="en-ZA" dirty="0"/>
              <a:t>2014</a:t>
            </a:r>
            <a:r>
              <a:rPr lang="en-ZA" dirty="0" smtClean="0"/>
              <a:t>)</a:t>
            </a:r>
          </a:p>
          <a:p>
            <a:pPr marL="0" indent="0">
              <a:buNone/>
            </a:pPr>
            <a:endParaRPr lang="en-Z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dirty="0" smtClean="0"/>
              <a:t> Policies for sexual harassment in higher education: Two steps  forward and three steps somewhere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 smtClean="0"/>
              <a:t>     else (Bennett, 2009)	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 How do we prevent sexual violence in the 21</a:t>
            </a:r>
            <a:r>
              <a:rPr lang="en-ZA" baseline="30000" dirty="0" smtClean="0"/>
              <a:t>st</a:t>
            </a:r>
            <a:r>
              <a:rPr lang="en-ZA" dirty="0" smtClean="0"/>
              <a:t> century?  How do we change institutional cultures?   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</a:t>
            </a:r>
          </a:p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63649"/>
            <a:ext cx="2771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Just as Bennett (2014) we stress “‘</a:t>
            </a:r>
            <a:r>
              <a:rPr lang="en-ZA" sz="2400" b="1" dirty="0" smtClean="0"/>
              <a:t>dialogue</a:t>
            </a:r>
            <a:r>
              <a:rPr lang="en-ZA" sz="2400" dirty="0" smtClean="0"/>
              <a:t>’ </a:t>
            </a:r>
            <a:r>
              <a:rPr lang="en-ZA" sz="2400" dirty="0"/>
              <a:t>because, given the scale of the gender-based violence in our </a:t>
            </a:r>
            <a:r>
              <a:rPr lang="en-ZA" sz="2400" dirty="0" smtClean="0"/>
              <a:t>… </a:t>
            </a:r>
            <a:r>
              <a:rPr lang="en-ZA" sz="2400" dirty="0"/>
              <a:t>country, dialogue among all of us involved in seeking strategic and powerful solutions is </a:t>
            </a:r>
            <a:r>
              <a:rPr lang="en-ZA" sz="2400" dirty="0" smtClean="0"/>
              <a:t>essential.” </a:t>
            </a:r>
            <a:endParaRPr lang="en-Z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45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ask…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755200" cy="422108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n-US" sz="2400" dirty="0"/>
              <a:t>How can participatory initiatives </a:t>
            </a:r>
            <a:r>
              <a:rPr lang="en-US" sz="2400" dirty="0" smtClean="0"/>
              <a:t>(including digital media practices) with young </a:t>
            </a:r>
            <a:r>
              <a:rPr lang="en-US" sz="2400" dirty="0"/>
              <a:t>women, a group typically excluded from policy dialogue, inform practices, policies, programs and services related to their own safety, security and well-being</a:t>
            </a:r>
            <a:r>
              <a:rPr lang="en-US" sz="2400" dirty="0" smtClean="0"/>
              <a:t>?</a:t>
            </a:r>
          </a:p>
          <a:p>
            <a:pPr marL="64008" indent="0" algn="just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91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9" y="-891480"/>
            <a:ext cx="8229600" cy="2513434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</a:rPr>
              <a:t>Identifying the issues </a:t>
            </a:r>
            <a:br>
              <a:rPr lang="en-ZA" sz="3200" b="1" dirty="0" smtClean="0">
                <a:solidFill>
                  <a:schemeClr val="tx1"/>
                </a:solidFill>
              </a:rPr>
            </a:br>
            <a:r>
              <a:rPr lang="en-ZA" sz="3200" b="1" dirty="0" smtClean="0">
                <a:solidFill>
                  <a:schemeClr val="tx1"/>
                </a:solidFill>
              </a:rPr>
              <a:t>and taking action</a:t>
            </a:r>
            <a:endParaRPr lang="en-Z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52726"/>
              </p:ext>
            </p:extLst>
          </p:nvPr>
        </p:nvGraphicFramePr>
        <p:xfrm>
          <a:off x="457200" y="2204864"/>
          <a:ext cx="8229600" cy="309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575556" y="4437112"/>
            <a:ext cx="7992888" cy="1152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030" y="458419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 </a:t>
            </a:r>
            <a:r>
              <a:rPr lang="en-ZA" sz="3200" b="1" dirty="0" smtClean="0"/>
              <a:t>Participatory Visual  Research</a:t>
            </a:r>
            <a:endParaRPr lang="en-ZA" sz="3200" b="1" dirty="0"/>
          </a:p>
        </p:txBody>
      </p:sp>
      <p:sp>
        <p:nvSpPr>
          <p:cNvPr id="7" name="Curved Left Arrow 6"/>
          <p:cNvSpPr/>
          <p:nvPr/>
        </p:nvSpPr>
        <p:spPr>
          <a:xfrm>
            <a:off x="8717124" y="3588986"/>
            <a:ext cx="853752" cy="23536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 rot="13182330">
            <a:off x="6719350" y="5480275"/>
            <a:ext cx="1532366" cy="1544848"/>
          </a:xfrm>
          <a:prstGeom prst="cloudCallout">
            <a:avLst>
              <a:gd name="adj1" fmla="val -39745"/>
              <a:gd name="adj2" fmla="val 73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ounded Rectangle 4"/>
          <p:cNvSpPr/>
          <p:nvPr/>
        </p:nvSpPr>
        <p:spPr>
          <a:xfrm>
            <a:off x="6480132" y="5841376"/>
            <a:ext cx="2036711" cy="8226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kern="1200" dirty="0" smtClean="0"/>
              <a:t>Dialogue</a:t>
            </a:r>
            <a:endParaRPr lang="en-ZA" sz="2400" kern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9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err="1" smtClean="0"/>
              <a:t>Cellphilms</a:t>
            </a:r>
            <a:r>
              <a:rPr lang="en-ZA" sz="3200" dirty="0" smtClean="0"/>
              <a:t>: Prompt</a:t>
            </a:r>
            <a:endParaRPr lang="en-Z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“</a:t>
            </a:r>
            <a:r>
              <a:rPr lang="en-ZA" sz="2800" dirty="0"/>
              <a:t>Make a </a:t>
            </a:r>
            <a:r>
              <a:rPr lang="en-ZA" sz="2800" dirty="0" err="1"/>
              <a:t>cellphilm</a:t>
            </a:r>
            <a:r>
              <a:rPr lang="en-ZA" sz="2800" dirty="0"/>
              <a:t> about </a:t>
            </a:r>
            <a:r>
              <a:rPr lang="en-ZA" sz="2800" dirty="0" smtClean="0"/>
              <a:t>‘</a:t>
            </a:r>
            <a:r>
              <a:rPr lang="en-ZA" sz="2800" dirty="0"/>
              <a:t>feeling not so safe’ in and around the university as a woman student</a:t>
            </a:r>
            <a:r>
              <a:rPr lang="en-ZA" sz="2800" dirty="0" smtClean="0"/>
              <a:t>.”</a:t>
            </a:r>
            <a:endParaRPr lang="en-ZA" sz="2800" dirty="0"/>
          </a:p>
          <a:p>
            <a:pPr marL="0" indent="0">
              <a:buNone/>
            </a:pPr>
            <a:endParaRPr lang="en-ZA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5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5" y="22133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en-ZA" sz="3200" dirty="0" err="1" smtClean="0"/>
              <a:t>Cellphilms</a:t>
            </a:r>
            <a:r>
              <a:rPr lang="en-ZA" sz="3200" dirty="0"/>
              <a:t>: Identifying the </a:t>
            </a:r>
            <a:r>
              <a:rPr lang="en-ZA" sz="3200" dirty="0" smtClean="0"/>
              <a:t>issues</a:t>
            </a:r>
            <a:endParaRPr lang="en-Z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6" y="3970624"/>
            <a:ext cx="3384367" cy="25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32">
            <a:off x="5719650" y="2110148"/>
            <a:ext cx="3431812" cy="2573859"/>
          </a:xfrm>
          <a:prstGeom prst="rect">
            <a:avLst/>
          </a:prstGeom>
        </p:spPr>
      </p:pic>
      <p:pic>
        <p:nvPicPr>
          <p:cNvPr id="3074" name="Picture 2" descr="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828">
            <a:off x="274131" y="1977976"/>
            <a:ext cx="3476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7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err="1" smtClean="0"/>
              <a:t>Cellphilms</a:t>
            </a:r>
            <a:r>
              <a:rPr lang="en-ZA" sz="3200" dirty="0" smtClean="0"/>
              <a:t>: Planning our stories</a:t>
            </a:r>
            <a:endParaRPr lang="en-Z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032448" cy="30243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March 2016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17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5589</TotalTime>
  <Words>640</Words>
  <Application>Microsoft Macintosh PowerPoint</Application>
  <PresentationFormat>On-screen Show (4:3)</PresentationFormat>
  <Paragraphs>124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Retrospect</vt:lpstr>
      <vt:lpstr>   </vt:lpstr>
      <vt:lpstr>Sexual violence in South Africa</vt:lpstr>
      <vt:lpstr>Sexual violence on campus in South Africa… </vt:lpstr>
      <vt:lpstr>PowerPoint Presentation</vt:lpstr>
      <vt:lpstr>We ask… </vt:lpstr>
      <vt:lpstr>Identifying the issues  and taking action</vt:lpstr>
      <vt:lpstr>Cellphilms: Prompt</vt:lpstr>
      <vt:lpstr>Cellphilms: Identifying the issues</vt:lpstr>
      <vt:lpstr>Cellphilms: Planning our stories</vt:lpstr>
      <vt:lpstr>Cellphilms: Filming our stories</vt:lpstr>
      <vt:lpstr>Four cellphilms</vt:lpstr>
      <vt:lpstr>Cellphilms: Screening </vt:lpstr>
      <vt:lpstr>Policy posters: Representing the issues visually</vt:lpstr>
      <vt:lpstr>Action Briefs: Generating our solutions</vt:lpstr>
      <vt:lpstr>Digitised productions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Dialogue: Getting the findings to university policymakers </vt:lpstr>
      <vt:lpstr>PowerPoint Presentation</vt:lpstr>
      <vt:lpstr>PowerPoint Presentation</vt:lpstr>
      <vt:lpstr>Reflecting on our work</vt:lpstr>
      <vt:lpstr>Publications</vt:lpstr>
      <vt:lpstr>  Taking the project further …  Digital media for change and well-being: Girl-led ‘from the ground up’ policy-making in addressing sexual violence at a South African university (NMMU: 2013-2014)     Networks for change and well-being: Girl-led ‘from the ground up’ policy-making in addressing sexual violence in Canada and South Africa (SSHRC/IDRC: 2014-2020)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for change and well-being: Girl-led ‘from the ground up’ policy-making in addressing sexual violence at a South African university</dc:title>
  <dc:creator>de Lange, Naydene (Prof) (Summerstrand Campus South)</dc:creator>
  <cp:lastModifiedBy>Microsoft Office User</cp:lastModifiedBy>
  <cp:revision>127</cp:revision>
  <cp:lastPrinted>2016-03-12T06:25:46Z</cp:lastPrinted>
  <dcterms:created xsi:type="dcterms:W3CDTF">2014-05-05T05:31:13Z</dcterms:created>
  <dcterms:modified xsi:type="dcterms:W3CDTF">2016-06-09T20:56:15Z</dcterms:modified>
</cp:coreProperties>
</file>